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5" r:id="rId10"/>
    <p:sldId id="264" r:id="rId11"/>
  </p:sldIdLst>
  <p:sldSz cx="9144000" cy="5143500" type="screen16x9"/>
  <p:notesSz cx="6858000" cy="9144000"/>
  <p:embeddedFontLst>
    <p:embeddedFont>
      <p:font typeface="Roboto Slab" panose="020B0604020202020204" charset="0"/>
      <p:regular r:id="rId13"/>
      <p:bold r:id="rId14"/>
    </p:embeddedFont>
    <p:embeddedFont>
      <p:font typeface="Roboto" panose="020B060402020202020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792" y="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8854720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c6f75fce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c6f75fce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06000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c6f75fceb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c6f75fce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3290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c6f75fceb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c6f75fce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86329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527f9c076e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527f9c076e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8303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527f9c076e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527f9c076e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95699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527f9c076e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527f9c076e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06763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527f9c076e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527f9c076e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896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c6f75fceb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c6f75fceb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95981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527f9c076e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527f9c076e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77717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1524800" y="672606"/>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sp>
        <p:nvSpPr>
          <p:cNvPr id="11" name="Google Shape;11;p2"/>
          <p:cNvSpPr/>
          <p:nvPr/>
        </p:nvSpPr>
        <p:spPr>
          <a:xfrm rot="10800000">
            <a:off x="6537563" y="33429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cxnSp>
        <p:nvCxnSpPr>
          <p:cNvPr id="12" name="Google Shape;12;p2"/>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3" name="Google Shape;13;p2"/>
          <p:cNvSpPr txBox="1">
            <a:spLocks noGrp="1"/>
          </p:cNvSpPr>
          <p:nvPr>
            <p:ph type="ctrTitle"/>
          </p:nvPr>
        </p:nvSpPr>
        <p:spPr>
          <a:xfrm>
            <a:off x="1680302" y="1188925"/>
            <a:ext cx="5783400" cy="1457400"/>
          </a:xfrm>
          <a:prstGeom prst="rect">
            <a:avLst/>
          </a:prstGeom>
        </p:spPr>
        <p:txBody>
          <a:bodyPr spcFirstLastPara="1" wrap="square" lIns="91425" tIns="91425" rIns="91425" bIns="91425" anchor="b" anchorCtr="0"/>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4" name="Google Shape;14;p2"/>
          <p:cNvSpPr txBox="1">
            <a:spLocks noGrp="1"/>
          </p:cNvSpPr>
          <p:nvPr>
            <p:ph type="subTitle" idx="1"/>
          </p:nvPr>
        </p:nvSpPr>
        <p:spPr>
          <a:xfrm>
            <a:off x="1680302" y="3049450"/>
            <a:ext cx="5783400" cy="9090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a:endParaRPr/>
          </a:p>
        </p:txBody>
      </p:sp>
      <p:sp>
        <p:nvSpPr>
          <p:cNvPr id="15" name="Google Shape;15;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1"/>
          <p:cNvSpPr txBox="1">
            <a:spLocks noGrp="1"/>
          </p:cNvSpPr>
          <p:nvPr>
            <p:ph type="title" hasCustomPrompt="1"/>
          </p:nvPr>
        </p:nvSpPr>
        <p:spPr>
          <a:xfrm>
            <a:off x="387900" y="1152450"/>
            <a:ext cx="8368200" cy="1538400"/>
          </a:xfrm>
          <a:prstGeom prst="rect">
            <a:avLst/>
          </a:prstGeom>
        </p:spPr>
        <p:txBody>
          <a:bodyPr spcFirstLastPara="1" wrap="square" lIns="91425" tIns="91425" rIns="91425" bIns="91425" anchor="ctr" anchorCtr="0"/>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a:spLocks noGrp="1"/>
          </p:cNvSpPr>
          <p:nvPr>
            <p:ph type="body" idx="1"/>
          </p:nvPr>
        </p:nvSpPr>
        <p:spPr>
          <a:xfrm>
            <a:off x="387900" y="2919450"/>
            <a:ext cx="8368200" cy="10716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6" name="Google Shape;56;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8" name="Google Shape;18;p3"/>
          <p:cNvSpPr txBox="1">
            <a:spLocks noGrp="1"/>
          </p:cNvSpPr>
          <p:nvPr>
            <p:ph type="title"/>
          </p:nvPr>
        </p:nvSpPr>
        <p:spPr>
          <a:xfrm>
            <a:off x="480750" y="1764950"/>
            <a:ext cx="8222100" cy="907500"/>
          </a:xfrm>
          <a:prstGeom prst="rect">
            <a:avLst/>
          </a:prstGeom>
        </p:spPr>
        <p:txBody>
          <a:bodyPr spcFirstLastPara="1" wrap="square" lIns="91425" tIns="91425" rIns="91425" bIns="91425" anchor="b"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9" name="Google Shape;19;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2" name="Google Shape;22;p4"/>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Google Shape;23;p4"/>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7" name="Google Shape;27;p5"/>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8" name="Google Shape;28;p5"/>
          <p:cNvSpPr txBox="1">
            <a:spLocks noGrp="1"/>
          </p:cNvSpPr>
          <p:nvPr>
            <p:ph type="body" idx="1"/>
          </p:nvPr>
        </p:nvSpPr>
        <p:spPr>
          <a:xfrm>
            <a:off x="387900" y="1489825"/>
            <a:ext cx="3999900" cy="30789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756200" y="1489825"/>
            <a:ext cx="3999900" cy="30789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w="38100" cap="flat" cmpd="sng">
            <a:solidFill>
              <a:schemeClr val="accent4"/>
            </a:solidFill>
            <a:prstDash val="solid"/>
            <a:round/>
            <a:headEnd type="none" w="sm" len="sm"/>
            <a:tailEnd type="none" w="sm" len="sm"/>
          </a:ln>
        </p:spPr>
      </p:cxnSp>
      <p:sp>
        <p:nvSpPr>
          <p:cNvPr id="36" name="Google Shape;36;p7"/>
          <p:cNvSpPr txBox="1">
            <a:spLocks noGrp="1"/>
          </p:cNvSpPr>
          <p:nvPr>
            <p:ph type="title"/>
          </p:nvPr>
        </p:nvSpPr>
        <p:spPr>
          <a:xfrm>
            <a:off x="3879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7" name="Google Shape;37;p7"/>
          <p:cNvSpPr txBox="1">
            <a:spLocks noGrp="1"/>
          </p:cNvSpPr>
          <p:nvPr>
            <p:ph type="body" idx="1"/>
          </p:nvPr>
        </p:nvSpPr>
        <p:spPr>
          <a:xfrm>
            <a:off x="387900" y="1594025"/>
            <a:ext cx="2808000" cy="26811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8" name="Google Shape;3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1" name="Google Shape;41;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4" name="Google Shape;44;p9"/>
          <p:cNvCxnSpPr/>
          <p:nvPr/>
        </p:nvCxnSpPr>
        <p:spPr>
          <a:xfrm>
            <a:off x="5029675" y="4495503"/>
            <a:ext cx="540900" cy="0"/>
          </a:xfrm>
          <a:prstGeom prst="straightConnector1">
            <a:avLst/>
          </a:prstGeom>
          <a:noFill/>
          <a:ln w="38100" cap="flat" cmpd="sng">
            <a:solidFill>
              <a:schemeClr val="accent5"/>
            </a:solidFill>
            <a:prstDash val="solid"/>
            <a:round/>
            <a:headEnd type="none" w="sm" len="sm"/>
            <a:tailEnd type="none" w="sm" len="sm"/>
          </a:ln>
        </p:spPr>
      </p:cxnSp>
      <p:sp>
        <p:nvSpPr>
          <p:cNvPr id="45" name="Google Shape;45;p9"/>
          <p:cNvSpPr txBox="1">
            <a:spLocks noGrp="1"/>
          </p:cNvSpPr>
          <p:nvPr>
            <p:ph type="title"/>
          </p:nvPr>
        </p:nvSpPr>
        <p:spPr>
          <a:xfrm>
            <a:off x="265500" y="1209075"/>
            <a:ext cx="4045200" cy="1506300"/>
          </a:xfrm>
          <a:prstGeom prst="rect">
            <a:avLst/>
          </a:prstGeom>
        </p:spPr>
        <p:txBody>
          <a:bodyPr spcFirstLastPara="1" wrap="square" lIns="91425" tIns="91425" rIns="91425" bIns="91425" anchor="b"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6" name="Google Shape;46;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a:endParaRPr/>
          </a:p>
        </p:txBody>
      </p:sp>
      <p:sp>
        <p:nvSpPr>
          <p:cNvPr id="47" name="Google Shape;47;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8" name="Google Shape;4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9"/>
        <p:cNvGrpSpPr/>
        <p:nvPr/>
      </p:nvGrpSpPr>
      <p:grpSpPr>
        <a:xfrm>
          <a:off x="0" y="0"/>
          <a:ext cx="0" cy="0"/>
          <a:chOff x="0" y="0"/>
          <a:chExt cx="0" cy="0"/>
        </a:xfrm>
      </p:grpSpPr>
      <p:sp>
        <p:nvSpPr>
          <p:cNvPr id="50" name="Google Shape;50;p10"/>
          <p:cNvSpPr txBox="1">
            <a:spLocks noGrp="1"/>
          </p:cNvSpPr>
          <p:nvPr>
            <p:ph type="body" idx="1"/>
          </p:nvPr>
        </p:nvSpPr>
        <p:spPr>
          <a:xfrm>
            <a:off x="319500" y="423372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a:endParaRPr/>
          </a:p>
        </p:txBody>
      </p:sp>
      <p:sp>
        <p:nvSpPr>
          <p:cNvPr id="51" name="Google Shape;51;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rina">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a:endParaRPr/>
          </a:p>
        </p:txBody>
      </p:sp>
      <p:sp>
        <p:nvSpPr>
          <p:cNvPr id="7" name="Google Shape;7;p1"/>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learningspace.instructure.com/courses/34/pages/best-practice-4-implement-course-and-assess-effectivenes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docs.google.com/document/d/1RilGzcCtvrjXXSNFb1CB6fpt4uIBrp0ZXNhRAdwjA6I/edit" TargetMode="External"/><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hyperlink" Target="https://drive.google.com/file/d/1p77njuqP2C7IDfAs32NAMMowP9HmXiSL/view" TargetMode="External"/><Relationship Id="rId5" Type="http://schemas.openxmlformats.org/officeDocument/2006/relationships/hyperlink" Target="https://learningspace.instructure.com/courses/34/pages/best-practice-2-analyze-existing-materials-and-prepare-for-the-review" TargetMode="External"/><Relationship Id="rId4" Type="http://schemas.openxmlformats.org/officeDocument/2006/relationships/hyperlink" Target="https://docs.google.com/forms/d/1g9Ooa6t9LHYlNNnJgR3qnMQQrzU8jqUxi1a9XrViahk/edit#response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docs.google.com/forms/d/1g9Ooa6t9LHYlNNnJgR3qnMQQrzU8jqUxi1a9XrViahk/edit#responses" TargetMode="External"/><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www.curriculumassociates.com/products/Ready/Mathematics" TargetMode="External"/><Relationship Id="rId5" Type="http://schemas.openxmlformats.org/officeDocument/2006/relationships/hyperlink" Target="https://www.hmhco.com/programs/math-expressions" TargetMode="External"/><Relationship Id="rId4" Type="http://schemas.openxmlformats.org/officeDocument/2006/relationships/hyperlink" Target="https://www.mathlearningcenter.org/bridg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rive.google.com/file/d/1p77njuqP2C7IDfAs32NAMMowP9HmXiSL/view"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hyperlink" Target="https://docs.google.com/forms/d/1jKhRKml_22BigObZKyDw0hpObnRQG_SUeNM7YqiW4X8/edit#response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docs.google.com/forms/d/1Fyk44q8OX6YX5cElKlEwofPZ21o4Ib2VyZ0lCLA1K2w/edit?usp=sharing"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s://www.curriculumassociates.com/products/Ready/Mathematics" TargetMode="External"/><Relationship Id="rId4" Type="http://schemas.openxmlformats.org/officeDocument/2006/relationships/hyperlink" Target="https://docs.google.com/forms/d/1ZCiDUx5NdpsTfa_f5lLHGs8vAC6jF2Q1ldn7MvQuHOY/edit?usp=sharin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curriculumassociates.com/-/media/mainsite/files/ready/graphics/ready-math-overview-graphic-2018.pdf?la=en&amp;hash=2538A42025657A21669AD7280EB721FB" TargetMode="External"/><Relationship Id="rId2" Type="http://schemas.openxmlformats.org/officeDocument/2006/relationships/notesSlide" Target="../notesSlides/notesSlide8.xml"/><Relationship Id="rId1" Type="http://schemas.openxmlformats.org/officeDocument/2006/relationships/slideLayout" Target="../slideLayouts/slideLayout11.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3"/>
          <p:cNvSpPr txBox="1">
            <a:spLocks noGrp="1"/>
          </p:cNvSpPr>
          <p:nvPr>
            <p:ph type="ctrTitle"/>
          </p:nvPr>
        </p:nvSpPr>
        <p:spPr>
          <a:xfrm>
            <a:off x="1680302" y="1211125"/>
            <a:ext cx="5783400" cy="14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K-4 Mathematics Material Review</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1"/>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Summary of our Process</a:t>
            </a:r>
            <a:endParaRPr/>
          </a:p>
        </p:txBody>
      </p:sp>
      <p:sp>
        <p:nvSpPr>
          <p:cNvPr id="124" name="Google Shape;124;p21"/>
          <p:cNvSpPr txBox="1">
            <a:spLocks noGrp="1"/>
          </p:cNvSpPr>
          <p:nvPr>
            <p:ph type="body" idx="1"/>
          </p:nvPr>
        </p:nvSpPr>
        <p:spPr>
          <a:xfrm>
            <a:off x="417525" y="1423224"/>
            <a:ext cx="8368200" cy="3078900"/>
          </a:xfrm>
          <a:prstGeom prst="rect">
            <a:avLst/>
          </a:prstGeom>
          <a:solidFill>
            <a:schemeClr val="lt1"/>
          </a:solidFill>
        </p:spPr>
        <p:txBody>
          <a:bodyPr spcFirstLastPara="1" wrap="square" lIns="91425" tIns="91425" rIns="91425" bIns="91425" anchor="t" anchorCtr="0">
            <a:noAutofit/>
          </a:bodyPr>
          <a:lstStyle/>
          <a:p>
            <a:pPr marL="0" lvl="0" indent="0" algn="l" rtl="0">
              <a:spcBef>
                <a:spcPts val="900"/>
              </a:spcBef>
              <a:spcAft>
                <a:spcPts val="0"/>
              </a:spcAft>
              <a:buClr>
                <a:srgbClr val="000000"/>
              </a:buClr>
              <a:buSzPts val="1100"/>
              <a:buFont typeface="Arial"/>
              <a:buNone/>
            </a:pPr>
            <a:r>
              <a:rPr lang="en">
                <a:solidFill>
                  <a:srgbClr val="FFFFFF"/>
                </a:solidFill>
                <a:latin typeface="Arial"/>
                <a:ea typeface="Arial"/>
                <a:cs typeface="Arial"/>
                <a:sym typeface="Arial"/>
              </a:rPr>
              <a:t>Step Four</a:t>
            </a:r>
            <a:r>
              <a:rPr lang="en" b="1">
                <a:solidFill>
                  <a:srgbClr val="FFFFFF"/>
                </a:solidFill>
                <a:uFill>
                  <a:noFill/>
                </a:uFill>
                <a:latin typeface="Arial"/>
                <a:ea typeface="Arial"/>
                <a:cs typeface="Arial"/>
                <a:sym typeface="Arial"/>
                <a:hlinkClick r:id="rId3"/>
              </a:rPr>
              <a:t>: </a:t>
            </a:r>
            <a:r>
              <a:rPr lang="en" b="1" u="sng">
                <a:solidFill>
                  <a:srgbClr val="FFFFFF"/>
                </a:solidFill>
                <a:latin typeface="Arial"/>
                <a:ea typeface="Arial"/>
                <a:cs typeface="Arial"/>
                <a:sym typeface="Arial"/>
                <a:hlinkClick r:id="rId3"/>
              </a:rPr>
              <a:t>Implementation Planning</a:t>
            </a:r>
            <a:endParaRPr b="1" u="sng">
              <a:solidFill>
                <a:srgbClr val="FFFFFF"/>
              </a:solidFill>
              <a:latin typeface="Arial"/>
              <a:ea typeface="Arial"/>
              <a:cs typeface="Arial"/>
              <a:sym typeface="Arial"/>
              <a:hlinkClick r:id="rId3"/>
            </a:endParaRPr>
          </a:p>
          <a:p>
            <a:pPr marL="698500" lvl="0" indent="-304800" algn="l" rtl="0">
              <a:spcBef>
                <a:spcPts val="900"/>
              </a:spcBef>
              <a:spcAft>
                <a:spcPts val="0"/>
              </a:spcAft>
              <a:buClr>
                <a:srgbClr val="FFFFFF"/>
              </a:buClr>
              <a:buSzPts val="1200"/>
              <a:buFont typeface="Arial"/>
              <a:buChar char="●"/>
            </a:pPr>
            <a:r>
              <a:rPr lang="en" sz="1200">
                <a:solidFill>
                  <a:srgbClr val="FFFFFF"/>
                </a:solidFill>
                <a:latin typeface="Arial"/>
                <a:ea typeface="Arial"/>
                <a:cs typeface="Arial"/>
                <a:sym typeface="Arial"/>
              </a:rPr>
              <a:t>Plan for communicating with stakeholders</a:t>
            </a:r>
            <a:endParaRPr sz="1200">
              <a:solidFill>
                <a:srgbClr val="FFFFFF"/>
              </a:solidFill>
              <a:latin typeface="Arial"/>
              <a:ea typeface="Arial"/>
              <a:cs typeface="Arial"/>
              <a:sym typeface="Arial"/>
            </a:endParaRPr>
          </a:p>
          <a:p>
            <a:pPr marL="698500" lvl="0" indent="-304800" algn="l" rtl="0">
              <a:spcBef>
                <a:spcPts val="0"/>
              </a:spcBef>
              <a:spcAft>
                <a:spcPts val="0"/>
              </a:spcAft>
              <a:buClr>
                <a:srgbClr val="FFFFFF"/>
              </a:buClr>
              <a:buSzPts val="1200"/>
              <a:buFont typeface="Arial"/>
              <a:buChar char="●"/>
            </a:pPr>
            <a:r>
              <a:rPr lang="en" sz="1200">
                <a:solidFill>
                  <a:srgbClr val="FFFFFF"/>
                </a:solidFill>
                <a:latin typeface="Arial"/>
                <a:ea typeface="Arial"/>
                <a:cs typeface="Arial"/>
                <a:sym typeface="Arial"/>
              </a:rPr>
              <a:t>Plan for ongoing, job-embedded professional learning</a:t>
            </a:r>
            <a:endParaRPr sz="1200">
              <a:solidFill>
                <a:srgbClr val="FFFFFF"/>
              </a:solidFill>
              <a:latin typeface="Arial"/>
              <a:ea typeface="Arial"/>
              <a:cs typeface="Arial"/>
              <a:sym typeface="Arial"/>
            </a:endParaRPr>
          </a:p>
          <a:p>
            <a:pPr marL="698500" lvl="0" indent="-304800" algn="l" rtl="0">
              <a:spcBef>
                <a:spcPts val="0"/>
              </a:spcBef>
              <a:spcAft>
                <a:spcPts val="0"/>
              </a:spcAft>
              <a:buClr>
                <a:srgbClr val="FFFFFF"/>
              </a:buClr>
              <a:buSzPts val="1200"/>
              <a:buFont typeface="Arial"/>
              <a:buChar char="●"/>
            </a:pPr>
            <a:r>
              <a:rPr lang="en" sz="1200">
                <a:solidFill>
                  <a:srgbClr val="FFFFFF"/>
                </a:solidFill>
                <a:latin typeface="Arial"/>
                <a:ea typeface="Arial"/>
                <a:cs typeface="Arial"/>
                <a:sym typeface="Arial"/>
              </a:rPr>
              <a:t>Measure impact of course on student engagement and achievement</a:t>
            </a:r>
            <a:endParaRPr sz="1200">
              <a:solidFill>
                <a:srgbClr val="FFFFFF"/>
              </a:solidFill>
              <a:latin typeface="Arial"/>
              <a:ea typeface="Arial"/>
              <a:cs typeface="Arial"/>
              <a:sym typeface="Arial"/>
            </a:endParaRPr>
          </a:p>
          <a:p>
            <a:pPr marL="0" lvl="0" indent="0" algn="l" rtl="0">
              <a:spcBef>
                <a:spcPts val="500"/>
              </a:spcBef>
              <a:spcAft>
                <a:spcPts val="1600"/>
              </a:spcAft>
              <a:buNone/>
            </a:pPr>
            <a:endParaRPr/>
          </a:p>
        </p:txBody>
      </p:sp>
      <p:pic>
        <p:nvPicPr>
          <p:cNvPr id="125" name="Google Shape;125;p21"/>
          <p:cNvPicPr preferRelativeResize="0"/>
          <p:nvPr/>
        </p:nvPicPr>
        <p:blipFill>
          <a:blip r:embed="rId4">
            <a:alphaModFix/>
          </a:blip>
          <a:stretch>
            <a:fillRect/>
          </a:stretch>
        </p:blipFill>
        <p:spPr>
          <a:xfrm>
            <a:off x="6709200" y="249075"/>
            <a:ext cx="2076525" cy="16093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p:nvPr/>
        </p:nvSpPr>
        <p:spPr>
          <a:xfrm>
            <a:off x="66600" y="144475"/>
            <a:ext cx="9161100" cy="2484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4"/>
          <p:cNvSpPr txBox="1">
            <a:spLocks noGrp="1"/>
          </p:cNvSpPr>
          <p:nvPr>
            <p:ph type="title" idx="4294967295"/>
          </p:nvPr>
        </p:nvSpPr>
        <p:spPr>
          <a:xfrm>
            <a:off x="311700" y="144475"/>
            <a:ext cx="8520600" cy="73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solidFill>
                  <a:schemeClr val="accent1"/>
                </a:solidFill>
              </a:rPr>
              <a:t>K-4 Math Adoption Committee</a:t>
            </a:r>
            <a:endParaRPr>
              <a:solidFill>
                <a:schemeClr val="accent1"/>
              </a:solidFill>
            </a:endParaRPr>
          </a:p>
        </p:txBody>
      </p:sp>
      <p:grpSp>
        <p:nvGrpSpPr>
          <p:cNvPr id="70" name="Google Shape;70;p14"/>
          <p:cNvGrpSpPr/>
          <p:nvPr/>
        </p:nvGrpSpPr>
        <p:grpSpPr>
          <a:xfrm>
            <a:off x="347171" y="884062"/>
            <a:ext cx="1036747" cy="881674"/>
            <a:chOff x="431475" y="1351550"/>
            <a:chExt cx="1644325" cy="1644300"/>
          </a:xfrm>
        </p:grpSpPr>
        <p:sp>
          <p:nvSpPr>
            <p:cNvPr id="71" name="Google Shape;71;p14"/>
            <p:cNvSpPr/>
            <p:nvPr/>
          </p:nvSpPr>
          <p:spPr>
            <a:xfrm>
              <a:off x="431500" y="1351550"/>
              <a:ext cx="1644300" cy="1644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2" name="Google Shape;72;p14" descr="Cartoonish illustration of a woman with purple hair"/>
            <p:cNvPicPr preferRelativeResize="0"/>
            <p:nvPr/>
          </p:nvPicPr>
          <p:blipFill rotWithShape="1">
            <a:blip r:embed="rId3">
              <a:alphaModFix/>
            </a:blip>
            <a:srcRect l="-6205" t="-12422" r="-6216"/>
            <a:stretch/>
          </p:blipFill>
          <p:spPr>
            <a:xfrm>
              <a:off x="431475" y="1351550"/>
              <a:ext cx="1644300" cy="1644300"/>
            </a:xfrm>
            <a:prstGeom prst="ellipse">
              <a:avLst/>
            </a:prstGeom>
            <a:noFill/>
            <a:ln>
              <a:noFill/>
            </a:ln>
          </p:spPr>
        </p:pic>
      </p:grpSp>
      <p:sp>
        <p:nvSpPr>
          <p:cNvPr id="73" name="Google Shape;73;p14"/>
          <p:cNvSpPr txBox="1">
            <a:spLocks noGrp="1"/>
          </p:cNvSpPr>
          <p:nvPr>
            <p:ph type="body" idx="4294967295"/>
          </p:nvPr>
        </p:nvSpPr>
        <p:spPr>
          <a:xfrm>
            <a:off x="575788" y="2767712"/>
            <a:ext cx="2177400" cy="4362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100">
                <a:solidFill>
                  <a:schemeClr val="accent5"/>
                </a:solidFill>
              </a:rPr>
              <a:t>Norms</a:t>
            </a:r>
            <a:endParaRPr sz="2100">
              <a:solidFill>
                <a:schemeClr val="accent5"/>
              </a:solidFill>
            </a:endParaRPr>
          </a:p>
        </p:txBody>
      </p:sp>
      <p:sp>
        <p:nvSpPr>
          <p:cNvPr id="74" name="Google Shape;74;p14"/>
          <p:cNvSpPr txBox="1">
            <a:spLocks noGrp="1"/>
          </p:cNvSpPr>
          <p:nvPr>
            <p:ph type="body" idx="4294967295"/>
          </p:nvPr>
        </p:nvSpPr>
        <p:spPr>
          <a:xfrm>
            <a:off x="1852275" y="743850"/>
            <a:ext cx="5459700" cy="182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accent5"/>
                </a:solidFill>
                <a:latin typeface="Arial"/>
                <a:ea typeface="Arial"/>
                <a:cs typeface="Arial"/>
                <a:sym typeface="Arial"/>
              </a:rPr>
              <a:t>Team Members:</a:t>
            </a:r>
            <a:endParaRPr sz="1200">
              <a:solidFill>
                <a:schemeClr val="accent5"/>
              </a:solidFill>
              <a:latin typeface="Arial"/>
              <a:ea typeface="Arial"/>
              <a:cs typeface="Arial"/>
              <a:sym typeface="Arial"/>
            </a:endParaRPr>
          </a:p>
          <a:p>
            <a:pPr marL="0" lvl="0" indent="0" algn="l" rtl="0">
              <a:spcBef>
                <a:spcPts val="1600"/>
              </a:spcBef>
              <a:spcAft>
                <a:spcPts val="0"/>
              </a:spcAft>
              <a:buNone/>
            </a:pPr>
            <a:r>
              <a:rPr lang="en" sz="1200" u="sng">
                <a:solidFill>
                  <a:schemeClr val="accent5"/>
                </a:solidFill>
                <a:latin typeface="Arial"/>
                <a:ea typeface="Arial"/>
                <a:cs typeface="Arial"/>
                <a:sym typeface="Arial"/>
              </a:rPr>
              <a:t>Teachers</a:t>
            </a:r>
            <a:r>
              <a:rPr lang="en" sz="1200">
                <a:solidFill>
                  <a:schemeClr val="accent5"/>
                </a:solidFill>
                <a:latin typeface="Arial"/>
                <a:ea typeface="Arial"/>
                <a:cs typeface="Arial"/>
                <a:sym typeface="Arial"/>
              </a:rPr>
              <a:t>: Darren Sheaffer, Andrea Edwards, Papu Matau, Jill Salmon, Patti Cutler, LeAnne Tevlin</a:t>
            </a:r>
            <a:endParaRPr sz="1200">
              <a:solidFill>
                <a:schemeClr val="accent5"/>
              </a:solidFill>
              <a:latin typeface="Arial"/>
              <a:ea typeface="Arial"/>
              <a:cs typeface="Arial"/>
              <a:sym typeface="Arial"/>
            </a:endParaRPr>
          </a:p>
          <a:p>
            <a:pPr marL="0" lvl="0" indent="0" algn="l" rtl="0">
              <a:spcBef>
                <a:spcPts val="1600"/>
              </a:spcBef>
              <a:spcAft>
                <a:spcPts val="0"/>
              </a:spcAft>
              <a:buNone/>
            </a:pPr>
            <a:r>
              <a:rPr lang="en" sz="1200" u="sng">
                <a:solidFill>
                  <a:schemeClr val="accent5"/>
                </a:solidFill>
                <a:latin typeface="Arial"/>
                <a:ea typeface="Arial"/>
                <a:cs typeface="Arial"/>
                <a:sym typeface="Arial"/>
              </a:rPr>
              <a:t>Instructional Coaches</a:t>
            </a:r>
            <a:r>
              <a:rPr lang="en" sz="1200">
                <a:solidFill>
                  <a:schemeClr val="accent5"/>
                </a:solidFill>
                <a:latin typeface="Arial"/>
                <a:ea typeface="Arial"/>
                <a:cs typeface="Arial"/>
                <a:sym typeface="Arial"/>
              </a:rPr>
              <a:t>: Pat Jones, Malinda Huddleston</a:t>
            </a:r>
            <a:endParaRPr sz="1200">
              <a:solidFill>
                <a:schemeClr val="accent5"/>
              </a:solidFill>
              <a:latin typeface="Arial"/>
              <a:ea typeface="Arial"/>
              <a:cs typeface="Arial"/>
              <a:sym typeface="Arial"/>
            </a:endParaRPr>
          </a:p>
          <a:p>
            <a:pPr marL="0" lvl="0" indent="0" algn="l" rtl="0">
              <a:spcBef>
                <a:spcPts val="1600"/>
              </a:spcBef>
              <a:spcAft>
                <a:spcPts val="0"/>
              </a:spcAft>
              <a:buNone/>
            </a:pPr>
            <a:r>
              <a:rPr lang="en" sz="1200" u="sng">
                <a:solidFill>
                  <a:schemeClr val="accent5"/>
                </a:solidFill>
                <a:latin typeface="Arial"/>
                <a:ea typeface="Arial"/>
                <a:cs typeface="Arial"/>
                <a:sym typeface="Arial"/>
              </a:rPr>
              <a:t>Principals</a:t>
            </a:r>
            <a:r>
              <a:rPr lang="en" sz="1200">
                <a:solidFill>
                  <a:schemeClr val="accent5"/>
                </a:solidFill>
                <a:latin typeface="Arial"/>
                <a:ea typeface="Arial"/>
                <a:cs typeface="Arial"/>
                <a:sym typeface="Arial"/>
              </a:rPr>
              <a:t>: Ingrid Colvard, Denise Pearl, Malinda Huddleston</a:t>
            </a:r>
            <a:endParaRPr sz="1200">
              <a:solidFill>
                <a:schemeClr val="accent5"/>
              </a:solidFill>
              <a:latin typeface="Arial"/>
              <a:ea typeface="Arial"/>
              <a:cs typeface="Arial"/>
              <a:sym typeface="Arial"/>
            </a:endParaRPr>
          </a:p>
          <a:p>
            <a:pPr marL="0" lvl="0" indent="0" algn="l" rtl="0">
              <a:spcBef>
                <a:spcPts val="1600"/>
              </a:spcBef>
              <a:spcAft>
                <a:spcPts val="1600"/>
              </a:spcAft>
              <a:buNone/>
            </a:pPr>
            <a:endParaRPr sz="1200">
              <a:solidFill>
                <a:schemeClr val="accent5"/>
              </a:solidFill>
              <a:latin typeface="Arial"/>
              <a:ea typeface="Arial"/>
              <a:cs typeface="Arial"/>
              <a:sym typeface="Arial"/>
            </a:endParaRPr>
          </a:p>
        </p:txBody>
      </p:sp>
      <p:grpSp>
        <p:nvGrpSpPr>
          <p:cNvPr id="75" name="Google Shape;75;p14"/>
          <p:cNvGrpSpPr/>
          <p:nvPr/>
        </p:nvGrpSpPr>
        <p:grpSpPr>
          <a:xfrm>
            <a:off x="7704024" y="929821"/>
            <a:ext cx="1080634" cy="1028357"/>
            <a:chOff x="2649450" y="1351550"/>
            <a:chExt cx="1644300" cy="1659175"/>
          </a:xfrm>
        </p:grpSpPr>
        <p:sp>
          <p:nvSpPr>
            <p:cNvPr id="76" name="Google Shape;76;p14"/>
            <p:cNvSpPr/>
            <p:nvPr/>
          </p:nvSpPr>
          <p:spPr>
            <a:xfrm>
              <a:off x="2649450" y="1351550"/>
              <a:ext cx="1644300" cy="1644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7" name="Google Shape;77;p14" descr="Cartoonish illustration of a boy in a yellow shirt"/>
            <p:cNvPicPr preferRelativeResize="0"/>
            <p:nvPr/>
          </p:nvPicPr>
          <p:blipFill rotWithShape="1">
            <a:blip r:embed="rId4">
              <a:alphaModFix/>
            </a:blip>
            <a:srcRect l="-8182" t="-12397" r="-4214"/>
            <a:stretch/>
          </p:blipFill>
          <p:spPr>
            <a:xfrm>
              <a:off x="2649450" y="1366425"/>
              <a:ext cx="1644300" cy="1644300"/>
            </a:xfrm>
            <a:prstGeom prst="ellipse">
              <a:avLst/>
            </a:prstGeom>
            <a:noFill/>
            <a:ln>
              <a:noFill/>
            </a:ln>
          </p:spPr>
        </p:pic>
      </p:grpSp>
      <p:sp>
        <p:nvSpPr>
          <p:cNvPr id="78" name="Google Shape;78;p14"/>
          <p:cNvSpPr txBox="1">
            <a:spLocks noGrp="1"/>
          </p:cNvSpPr>
          <p:nvPr>
            <p:ph type="body" idx="4294967295"/>
          </p:nvPr>
        </p:nvSpPr>
        <p:spPr>
          <a:xfrm>
            <a:off x="881775" y="3203900"/>
            <a:ext cx="7400700" cy="1827900"/>
          </a:xfrm>
          <a:prstGeom prst="rect">
            <a:avLst/>
          </a:prstGeom>
        </p:spPr>
        <p:txBody>
          <a:bodyPr spcFirstLastPara="1" wrap="square" lIns="91425" tIns="91425" rIns="91425" bIns="91425" anchor="t" anchorCtr="0">
            <a:noAutofit/>
          </a:bodyPr>
          <a:lstStyle/>
          <a:p>
            <a:pPr marL="457200" lvl="0" indent="-304800" algn="l" rtl="0">
              <a:spcBef>
                <a:spcPts val="0"/>
              </a:spcBef>
              <a:spcAft>
                <a:spcPts val="0"/>
              </a:spcAft>
              <a:buClr>
                <a:schemeClr val="accent5"/>
              </a:buClr>
              <a:buSzPts val="1200"/>
              <a:buFont typeface="Arial"/>
              <a:buChar char="-"/>
            </a:pPr>
            <a:r>
              <a:rPr lang="en" sz="1200">
                <a:solidFill>
                  <a:schemeClr val="accent5"/>
                </a:solidFill>
                <a:latin typeface="Arial"/>
                <a:ea typeface="Arial"/>
                <a:cs typeface="Arial"/>
                <a:sym typeface="Arial"/>
              </a:rPr>
              <a:t>Assume positive intent and recognize different perspectives are helpful</a:t>
            </a:r>
            <a:endParaRPr sz="1200">
              <a:solidFill>
                <a:schemeClr val="accent5"/>
              </a:solidFill>
              <a:latin typeface="Arial"/>
              <a:ea typeface="Arial"/>
              <a:cs typeface="Arial"/>
              <a:sym typeface="Arial"/>
            </a:endParaRPr>
          </a:p>
          <a:p>
            <a:pPr marL="457200" lvl="0" indent="-304800" algn="l" rtl="0">
              <a:spcBef>
                <a:spcPts val="0"/>
              </a:spcBef>
              <a:spcAft>
                <a:spcPts val="0"/>
              </a:spcAft>
              <a:buClr>
                <a:schemeClr val="accent5"/>
              </a:buClr>
              <a:buSzPts val="1200"/>
              <a:buFont typeface="Arial"/>
              <a:buChar char="-"/>
            </a:pPr>
            <a:r>
              <a:rPr lang="en" sz="1200">
                <a:solidFill>
                  <a:schemeClr val="accent5"/>
                </a:solidFill>
                <a:latin typeface="Arial"/>
                <a:ea typeface="Arial"/>
                <a:cs typeface="Arial"/>
                <a:sym typeface="Arial"/>
              </a:rPr>
              <a:t>Data, research, and experience will all be used to make an objective recommendation</a:t>
            </a:r>
            <a:endParaRPr sz="1200">
              <a:solidFill>
                <a:schemeClr val="accent5"/>
              </a:solidFill>
              <a:latin typeface="Arial"/>
              <a:ea typeface="Arial"/>
              <a:cs typeface="Arial"/>
              <a:sym typeface="Arial"/>
            </a:endParaRPr>
          </a:p>
          <a:p>
            <a:pPr marL="457200" lvl="0" indent="-304800" algn="l" rtl="0">
              <a:spcBef>
                <a:spcPts val="0"/>
              </a:spcBef>
              <a:spcAft>
                <a:spcPts val="0"/>
              </a:spcAft>
              <a:buClr>
                <a:schemeClr val="accent5"/>
              </a:buClr>
              <a:buSzPts val="1200"/>
              <a:buFont typeface="Arial"/>
              <a:buChar char="-"/>
            </a:pPr>
            <a:r>
              <a:rPr lang="en" sz="1200">
                <a:solidFill>
                  <a:schemeClr val="accent5"/>
                </a:solidFill>
                <a:latin typeface="Arial"/>
                <a:ea typeface="Arial"/>
                <a:cs typeface="Arial"/>
                <a:sym typeface="Arial"/>
              </a:rPr>
              <a:t>Keep a long-term and wide range perspective (students and teachers change)</a:t>
            </a:r>
            <a:endParaRPr sz="1200">
              <a:solidFill>
                <a:schemeClr val="accent5"/>
              </a:solidFill>
              <a:latin typeface="Arial"/>
              <a:ea typeface="Arial"/>
              <a:cs typeface="Arial"/>
              <a:sym typeface="Arial"/>
            </a:endParaRPr>
          </a:p>
          <a:p>
            <a:pPr marL="457200" lvl="0" indent="-304800" algn="l" rtl="0">
              <a:spcBef>
                <a:spcPts val="0"/>
              </a:spcBef>
              <a:spcAft>
                <a:spcPts val="0"/>
              </a:spcAft>
              <a:buClr>
                <a:schemeClr val="accent5"/>
              </a:buClr>
              <a:buSzPts val="1200"/>
              <a:buFont typeface="Arial"/>
              <a:buChar char="-"/>
            </a:pPr>
            <a:r>
              <a:rPr lang="en" sz="1200">
                <a:solidFill>
                  <a:schemeClr val="accent5"/>
                </a:solidFill>
                <a:latin typeface="Arial"/>
                <a:ea typeface="Arial"/>
                <a:cs typeface="Arial"/>
                <a:sym typeface="Arial"/>
              </a:rPr>
              <a:t>We will communicate transparently and regularly throughout the process</a:t>
            </a:r>
            <a:endParaRPr sz="1200">
              <a:solidFill>
                <a:schemeClr val="accent5"/>
              </a:solidFill>
              <a:latin typeface="Arial"/>
              <a:ea typeface="Arial"/>
              <a:cs typeface="Arial"/>
              <a:sym typeface="Arial"/>
            </a:endParaRPr>
          </a:p>
          <a:p>
            <a:pPr marL="0" lvl="0" indent="0" algn="ctr" rtl="0">
              <a:spcBef>
                <a:spcPts val="0"/>
              </a:spcBef>
              <a:spcAft>
                <a:spcPts val="0"/>
              </a:spcAft>
              <a:buNone/>
            </a:pPr>
            <a:endParaRPr sz="1200">
              <a:latin typeface="Arial"/>
              <a:ea typeface="Arial"/>
              <a:cs typeface="Arial"/>
              <a:sym typeface="Arial"/>
            </a:endParaRPr>
          </a:p>
          <a:p>
            <a:pPr marL="0" lvl="0" indent="0" algn="ctr" rtl="0">
              <a:spcBef>
                <a:spcPts val="1600"/>
              </a:spcBef>
              <a:spcAft>
                <a:spcPts val="1600"/>
              </a:spcAft>
              <a:buNone/>
            </a:pPr>
            <a:endParaRPr sz="11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Summary of our Process</a:t>
            </a:r>
            <a:endParaRPr/>
          </a:p>
        </p:txBody>
      </p:sp>
      <p:sp>
        <p:nvSpPr>
          <p:cNvPr id="84" name="Google Shape;84;p15"/>
          <p:cNvSpPr txBox="1">
            <a:spLocks noGrp="1"/>
          </p:cNvSpPr>
          <p:nvPr>
            <p:ph type="body" idx="1"/>
          </p:nvPr>
        </p:nvSpPr>
        <p:spPr>
          <a:xfrm>
            <a:off x="417525" y="1423224"/>
            <a:ext cx="8368200" cy="307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One: IdentifyParameters and Goals </a:t>
            </a:r>
            <a:endParaRPr/>
          </a:p>
          <a:p>
            <a:pPr marL="0" lvl="0" indent="0" algn="l" rtl="0">
              <a:spcBef>
                <a:spcPts val="1600"/>
              </a:spcBef>
              <a:spcAft>
                <a:spcPts val="0"/>
              </a:spcAft>
              <a:buClr>
                <a:srgbClr val="000000"/>
              </a:buClr>
              <a:buSzPts val="1100"/>
              <a:buFont typeface="Arial"/>
              <a:buNone/>
            </a:pPr>
            <a:r>
              <a:rPr lang="en" sz="1200">
                <a:solidFill>
                  <a:srgbClr val="FFFFFF"/>
                </a:solidFill>
                <a:latin typeface="Arial"/>
                <a:ea typeface="Arial"/>
                <a:cs typeface="Arial"/>
                <a:sym typeface="Arial"/>
              </a:rPr>
              <a:t>Identify applicable state laws and federal guidelines - learning standards, graduation requirements, content area frameworks.</a:t>
            </a:r>
            <a:endParaRPr sz="1200">
              <a:solidFill>
                <a:srgbClr val="FFFFFF"/>
              </a:solidFill>
              <a:latin typeface="Arial"/>
              <a:ea typeface="Arial"/>
              <a:cs typeface="Arial"/>
              <a:sym typeface="Arial"/>
            </a:endParaRPr>
          </a:p>
          <a:p>
            <a:pPr marL="698500" lvl="0" indent="-304800" algn="l" rtl="0">
              <a:spcBef>
                <a:spcPts val="1600"/>
              </a:spcBef>
              <a:spcAft>
                <a:spcPts val="0"/>
              </a:spcAft>
              <a:buClr>
                <a:srgbClr val="FFFFFF"/>
              </a:buClr>
              <a:buSzPts val="1200"/>
              <a:buFont typeface="Arial"/>
              <a:buChar char="●"/>
            </a:pPr>
            <a:r>
              <a:rPr lang="en" sz="1200">
                <a:solidFill>
                  <a:srgbClr val="FFFFFF"/>
                </a:solidFill>
                <a:latin typeface="Arial"/>
                <a:ea typeface="Arial"/>
                <a:cs typeface="Arial"/>
                <a:sym typeface="Arial"/>
              </a:rPr>
              <a:t>Know the rules of the road – gather school board policies related to instructional materials selection and adoption and district procurement procedures.</a:t>
            </a:r>
            <a:endParaRPr sz="1200">
              <a:solidFill>
                <a:srgbClr val="FFFFFF"/>
              </a:solidFill>
              <a:latin typeface="Arial"/>
              <a:ea typeface="Arial"/>
              <a:cs typeface="Arial"/>
              <a:sym typeface="Arial"/>
            </a:endParaRPr>
          </a:p>
          <a:p>
            <a:pPr marL="914400" lvl="1" indent="-304800" algn="l" rtl="0">
              <a:spcBef>
                <a:spcPts val="0"/>
              </a:spcBef>
              <a:spcAft>
                <a:spcPts val="0"/>
              </a:spcAft>
              <a:buClr>
                <a:srgbClr val="FFFFFF"/>
              </a:buClr>
              <a:buSzPts val="1200"/>
              <a:buFont typeface="Arial"/>
              <a:buChar char="○"/>
            </a:pPr>
            <a:r>
              <a:rPr lang="en" sz="1200" u="sng">
                <a:solidFill>
                  <a:schemeClr val="hlink"/>
                </a:solidFill>
                <a:latin typeface="Arial"/>
                <a:ea typeface="Arial"/>
                <a:cs typeface="Arial"/>
                <a:sym typeface="Arial"/>
                <a:hlinkClick r:id="rId3"/>
              </a:rPr>
              <a:t>Woodland SD Policy 2020</a:t>
            </a:r>
            <a:endParaRPr sz="1200">
              <a:solidFill>
                <a:srgbClr val="FFFFFF"/>
              </a:solidFill>
              <a:latin typeface="Arial"/>
              <a:ea typeface="Arial"/>
              <a:cs typeface="Arial"/>
              <a:sym typeface="Arial"/>
            </a:endParaRPr>
          </a:p>
          <a:p>
            <a:pPr marL="698500" lvl="0" indent="-304800" algn="l" rtl="0">
              <a:spcBef>
                <a:spcPts val="0"/>
              </a:spcBef>
              <a:spcAft>
                <a:spcPts val="0"/>
              </a:spcAft>
              <a:buClr>
                <a:srgbClr val="FFFFFF"/>
              </a:buClr>
              <a:buSzPts val="1200"/>
              <a:buFont typeface="Arial"/>
              <a:buChar char="●"/>
            </a:pPr>
            <a:r>
              <a:rPr lang="en" sz="1200">
                <a:solidFill>
                  <a:srgbClr val="FFFFFF"/>
                </a:solidFill>
                <a:latin typeface="Arial"/>
                <a:ea typeface="Arial"/>
                <a:cs typeface="Arial"/>
                <a:sym typeface="Arial"/>
              </a:rPr>
              <a:t>Understand your district capacity with regards to budget, time, staff, and technology.</a:t>
            </a:r>
            <a:endParaRPr sz="1200">
              <a:solidFill>
                <a:srgbClr val="FFFFFF"/>
              </a:solidFill>
              <a:latin typeface="Arial"/>
              <a:ea typeface="Arial"/>
              <a:cs typeface="Arial"/>
              <a:sym typeface="Arial"/>
            </a:endParaRPr>
          </a:p>
          <a:p>
            <a:pPr marL="914400" lvl="1" indent="-304800" algn="l" rtl="0">
              <a:spcBef>
                <a:spcPts val="0"/>
              </a:spcBef>
              <a:spcAft>
                <a:spcPts val="0"/>
              </a:spcAft>
              <a:buClr>
                <a:srgbClr val="FFFFFF"/>
              </a:buClr>
              <a:buSzPts val="1200"/>
              <a:buFont typeface="Arial"/>
              <a:buChar char="○"/>
            </a:pPr>
            <a:r>
              <a:rPr lang="en" sz="1200" u="sng">
                <a:solidFill>
                  <a:schemeClr val="hlink"/>
                </a:solidFill>
                <a:latin typeface="Arial"/>
                <a:ea typeface="Arial"/>
                <a:cs typeface="Arial"/>
                <a:sym typeface="Arial"/>
                <a:hlinkClick r:id="rId4"/>
              </a:rPr>
              <a:t>Initial Survey</a:t>
            </a:r>
            <a:endParaRPr sz="1200">
              <a:solidFill>
                <a:srgbClr val="FFFFFF"/>
              </a:solidFill>
              <a:latin typeface="Arial"/>
              <a:ea typeface="Arial"/>
              <a:cs typeface="Arial"/>
              <a:sym typeface="Arial"/>
            </a:endParaRPr>
          </a:p>
          <a:p>
            <a:pPr marL="698500" lvl="0" indent="-304800" algn="l" rtl="0">
              <a:spcBef>
                <a:spcPts val="0"/>
              </a:spcBef>
              <a:spcAft>
                <a:spcPts val="0"/>
              </a:spcAft>
              <a:buClr>
                <a:srgbClr val="FFFFFF"/>
              </a:buClr>
              <a:buSzPts val="1200"/>
              <a:buFont typeface="Arial"/>
              <a:buChar char="●"/>
            </a:pPr>
            <a:r>
              <a:rPr lang="en" sz="1200">
                <a:solidFill>
                  <a:srgbClr val="FFFFFF"/>
                </a:solidFill>
                <a:latin typeface="Arial"/>
                <a:ea typeface="Arial"/>
                <a:cs typeface="Arial"/>
                <a:sym typeface="Arial"/>
              </a:rPr>
              <a:t>Define what an effective course will look like - identify and agree upon success metrics and</a:t>
            </a:r>
            <a:r>
              <a:rPr lang="en" sz="1200">
                <a:solidFill>
                  <a:srgbClr val="FFFFFF"/>
                </a:solidFill>
                <a:uFill>
                  <a:noFill/>
                </a:uFill>
                <a:latin typeface="Arial"/>
                <a:ea typeface="Arial"/>
                <a:cs typeface="Arial"/>
                <a:sym typeface="Arial"/>
                <a:hlinkClick r:id="rId5"/>
              </a:rPr>
              <a:t> reporting tools.</a:t>
            </a:r>
            <a:endParaRPr>
              <a:solidFill>
                <a:srgbClr val="FFFFFF"/>
              </a:solidFill>
            </a:endParaRPr>
          </a:p>
          <a:p>
            <a:pPr marL="914400" lvl="1" indent="-304800" algn="l" rtl="0">
              <a:spcBef>
                <a:spcPts val="0"/>
              </a:spcBef>
              <a:spcAft>
                <a:spcPts val="0"/>
              </a:spcAft>
              <a:buClr>
                <a:srgbClr val="FFFFFF"/>
              </a:buClr>
              <a:buSzPts val="1200"/>
              <a:buChar char="○"/>
            </a:pPr>
            <a:r>
              <a:rPr lang="en" sz="1200" u="sng">
                <a:solidFill>
                  <a:schemeClr val="hlink"/>
                </a:solidFill>
                <a:hlinkClick r:id="rId6"/>
              </a:rPr>
              <a:t>Publisher Criteria</a:t>
            </a:r>
            <a:r>
              <a:rPr lang="en" sz="1200">
                <a:solidFill>
                  <a:srgbClr val="FFFFFF"/>
                </a:solidFill>
              </a:rPr>
              <a:t> </a:t>
            </a:r>
            <a:endParaRPr sz="1200">
              <a:solidFill>
                <a:srgbClr val="FFFFFF"/>
              </a:solidFill>
            </a:endParaRPr>
          </a:p>
          <a:p>
            <a:pPr marL="457200" lvl="0" indent="0" algn="l" rtl="0">
              <a:spcBef>
                <a:spcPts val="500"/>
              </a:spcBef>
              <a:spcAft>
                <a:spcPts val="0"/>
              </a:spcAft>
              <a:buNone/>
            </a:pPr>
            <a:endParaRPr>
              <a:solidFill>
                <a:srgbClr val="FFFFFF"/>
              </a:solidFill>
            </a:endParaRPr>
          </a:p>
          <a:p>
            <a:pPr marL="0" lvl="0" indent="0" algn="l" rtl="0">
              <a:spcBef>
                <a:spcPts val="5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85" name="Google Shape;85;p15"/>
          <p:cNvPicPr preferRelativeResize="0"/>
          <p:nvPr/>
        </p:nvPicPr>
        <p:blipFill>
          <a:blip r:embed="rId7">
            <a:alphaModFix/>
          </a:blip>
          <a:stretch>
            <a:fillRect/>
          </a:stretch>
        </p:blipFill>
        <p:spPr>
          <a:xfrm>
            <a:off x="6709200" y="249075"/>
            <a:ext cx="2076525" cy="160932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Summary of our Process</a:t>
            </a:r>
            <a:endParaRPr/>
          </a:p>
        </p:txBody>
      </p:sp>
      <p:sp>
        <p:nvSpPr>
          <p:cNvPr id="91" name="Google Shape;91;p16"/>
          <p:cNvSpPr txBox="1">
            <a:spLocks noGrp="1"/>
          </p:cNvSpPr>
          <p:nvPr>
            <p:ph type="body" idx="1"/>
          </p:nvPr>
        </p:nvSpPr>
        <p:spPr>
          <a:xfrm>
            <a:off x="417525" y="1423224"/>
            <a:ext cx="8368200" cy="3078900"/>
          </a:xfrm>
          <a:prstGeom prst="rect">
            <a:avLst/>
          </a:prstGeom>
          <a:solidFill>
            <a:schemeClr val="lt1"/>
          </a:solidFill>
        </p:spPr>
        <p:txBody>
          <a:bodyPr spcFirstLastPara="1" wrap="square" lIns="91425" tIns="91425" rIns="91425" bIns="91425" anchor="t" anchorCtr="0">
            <a:noAutofit/>
          </a:bodyPr>
          <a:lstStyle/>
          <a:p>
            <a:pPr marL="0" lvl="0" indent="0" algn="l" rtl="0">
              <a:spcBef>
                <a:spcPts val="0"/>
              </a:spcBef>
              <a:spcAft>
                <a:spcPts val="0"/>
              </a:spcAft>
              <a:buNone/>
            </a:pPr>
            <a:r>
              <a:rPr lang="en"/>
              <a:t>Step Two:  Analyze Current Course and Resource</a:t>
            </a:r>
            <a:endParaRPr/>
          </a:p>
          <a:p>
            <a:pPr marL="698500" lvl="0" indent="-304800" algn="l" rtl="0">
              <a:spcBef>
                <a:spcPts val="1600"/>
              </a:spcBef>
              <a:spcAft>
                <a:spcPts val="0"/>
              </a:spcAft>
              <a:buClr>
                <a:srgbClr val="FFFFFF"/>
              </a:buClr>
              <a:buSzPts val="1200"/>
              <a:buFont typeface="Arial"/>
              <a:buChar char="●"/>
            </a:pPr>
            <a:r>
              <a:rPr lang="en" sz="1200">
                <a:solidFill>
                  <a:srgbClr val="FFFFFF"/>
                </a:solidFill>
                <a:latin typeface="Arial"/>
                <a:ea typeface="Arial"/>
                <a:cs typeface="Arial"/>
                <a:sym typeface="Arial"/>
              </a:rPr>
              <a:t>Understand where are you currently – consider effectiveness of course design and alignment of instructional materials to state learning standards by analyzing student data, soliciting input from teachers, and leveraging existing instructional materials reviews.</a:t>
            </a:r>
            <a:endParaRPr sz="1200">
              <a:solidFill>
                <a:srgbClr val="FFFFFF"/>
              </a:solidFill>
              <a:latin typeface="Arial"/>
              <a:ea typeface="Arial"/>
              <a:cs typeface="Arial"/>
              <a:sym typeface="Arial"/>
            </a:endParaRPr>
          </a:p>
          <a:p>
            <a:pPr marL="914400" lvl="1" indent="-304800" algn="l" rtl="0">
              <a:spcBef>
                <a:spcPts val="0"/>
              </a:spcBef>
              <a:spcAft>
                <a:spcPts val="0"/>
              </a:spcAft>
              <a:buClr>
                <a:srgbClr val="FFFFFF"/>
              </a:buClr>
              <a:buSzPts val="1200"/>
              <a:buFont typeface="Arial"/>
              <a:buChar char="○"/>
            </a:pPr>
            <a:r>
              <a:rPr lang="en" sz="1200" u="sng">
                <a:solidFill>
                  <a:schemeClr val="hlink"/>
                </a:solidFill>
                <a:latin typeface="Arial"/>
                <a:ea typeface="Arial"/>
                <a:cs typeface="Arial"/>
                <a:sym typeface="Arial"/>
                <a:hlinkClick r:id="rId3"/>
              </a:rPr>
              <a:t>WSD Considerations</a:t>
            </a:r>
            <a:r>
              <a:rPr lang="en" sz="1200">
                <a:solidFill>
                  <a:srgbClr val="FFFFFF"/>
                </a:solidFill>
                <a:latin typeface="Arial"/>
                <a:ea typeface="Arial"/>
                <a:cs typeface="Arial"/>
                <a:sym typeface="Arial"/>
              </a:rPr>
              <a:t>: Usability, Alignment of Content and Math Practices, Accessibility, Computational Fluency</a:t>
            </a:r>
            <a:endParaRPr sz="1200">
              <a:solidFill>
                <a:srgbClr val="FFFFFF"/>
              </a:solidFill>
              <a:latin typeface="Arial"/>
              <a:ea typeface="Arial"/>
              <a:cs typeface="Arial"/>
              <a:sym typeface="Arial"/>
            </a:endParaRPr>
          </a:p>
          <a:p>
            <a:pPr marL="698500" lvl="0" indent="-304800" algn="l" rtl="0">
              <a:spcBef>
                <a:spcPts val="0"/>
              </a:spcBef>
              <a:spcAft>
                <a:spcPts val="0"/>
              </a:spcAft>
              <a:buClr>
                <a:srgbClr val="FFFFFF"/>
              </a:buClr>
              <a:buSzPts val="1200"/>
              <a:buFont typeface="Arial"/>
              <a:buChar char="●"/>
            </a:pPr>
            <a:r>
              <a:rPr lang="en" sz="1200">
                <a:solidFill>
                  <a:srgbClr val="FFFFFF"/>
                </a:solidFill>
                <a:latin typeface="Arial"/>
                <a:ea typeface="Arial"/>
                <a:cs typeface="Arial"/>
                <a:sym typeface="Arial"/>
              </a:rPr>
              <a:t>Based on the assessed needs, consider your options. </a:t>
            </a:r>
            <a:endParaRPr sz="1200">
              <a:solidFill>
                <a:srgbClr val="FFFFFF"/>
              </a:solidFill>
              <a:latin typeface="Arial"/>
              <a:ea typeface="Arial"/>
              <a:cs typeface="Arial"/>
              <a:sym typeface="Arial"/>
            </a:endParaRPr>
          </a:p>
          <a:p>
            <a:pPr marL="914400" lvl="1" indent="-304800" algn="l" rtl="0">
              <a:spcBef>
                <a:spcPts val="0"/>
              </a:spcBef>
              <a:spcAft>
                <a:spcPts val="0"/>
              </a:spcAft>
              <a:buClr>
                <a:schemeClr val="accent5"/>
              </a:buClr>
              <a:buSzPts val="1200"/>
              <a:buFont typeface="Arial"/>
              <a:buChar char="○"/>
            </a:pPr>
            <a:r>
              <a:rPr lang="en" sz="1200">
                <a:solidFill>
                  <a:schemeClr val="accent5"/>
                </a:solidFill>
                <a:latin typeface="Arial"/>
                <a:ea typeface="Arial"/>
                <a:cs typeface="Arial"/>
                <a:sym typeface="Arial"/>
              </a:rPr>
              <a:t>Three resources rose to the top</a:t>
            </a:r>
            <a:endParaRPr sz="1200">
              <a:solidFill>
                <a:schemeClr val="accent5"/>
              </a:solidFill>
              <a:latin typeface="Arial"/>
              <a:ea typeface="Arial"/>
              <a:cs typeface="Arial"/>
              <a:sym typeface="Arial"/>
            </a:endParaRPr>
          </a:p>
          <a:p>
            <a:pPr marL="457200" lvl="0" indent="457200" algn="l" rtl="0">
              <a:spcBef>
                <a:spcPts val="500"/>
              </a:spcBef>
              <a:spcAft>
                <a:spcPts val="0"/>
              </a:spcAft>
              <a:buNone/>
            </a:pPr>
            <a:r>
              <a:rPr lang="en" sz="1200" b="1" u="sng">
                <a:solidFill>
                  <a:schemeClr val="hlink"/>
                </a:solidFill>
                <a:latin typeface="Arial"/>
                <a:ea typeface="Arial"/>
                <a:cs typeface="Arial"/>
                <a:sym typeface="Arial"/>
                <a:hlinkClick r:id="rId4"/>
              </a:rPr>
              <a:t>Bridges</a:t>
            </a:r>
            <a:endParaRPr sz="1200" u="sng">
              <a:solidFill>
                <a:schemeClr val="accent5"/>
              </a:solidFill>
              <a:latin typeface="Arial"/>
              <a:ea typeface="Arial"/>
              <a:cs typeface="Arial"/>
              <a:sym typeface="Arial"/>
              <a:hlinkClick r:id="rId4"/>
            </a:endParaRPr>
          </a:p>
          <a:p>
            <a:pPr marL="457200" lvl="0" indent="457200" algn="l" rtl="0">
              <a:spcBef>
                <a:spcPts val="500"/>
              </a:spcBef>
              <a:spcAft>
                <a:spcPts val="0"/>
              </a:spcAft>
              <a:buNone/>
            </a:pPr>
            <a:r>
              <a:rPr lang="en" sz="1200" b="1" u="sng">
                <a:solidFill>
                  <a:schemeClr val="hlink"/>
                </a:solidFill>
                <a:latin typeface="Arial"/>
                <a:ea typeface="Arial"/>
                <a:cs typeface="Arial"/>
                <a:sym typeface="Arial"/>
                <a:hlinkClick r:id="rId5"/>
              </a:rPr>
              <a:t>Math Expressions</a:t>
            </a:r>
            <a:endParaRPr sz="1200">
              <a:solidFill>
                <a:schemeClr val="accent5"/>
              </a:solidFill>
              <a:latin typeface="Arial"/>
              <a:ea typeface="Arial"/>
              <a:cs typeface="Arial"/>
              <a:sym typeface="Arial"/>
            </a:endParaRPr>
          </a:p>
          <a:p>
            <a:pPr marL="457200" lvl="0" indent="457200" algn="l" rtl="0">
              <a:spcBef>
                <a:spcPts val="500"/>
              </a:spcBef>
              <a:spcAft>
                <a:spcPts val="0"/>
              </a:spcAft>
              <a:buClr>
                <a:srgbClr val="000000"/>
              </a:buClr>
              <a:buSzPts val="1100"/>
              <a:buFont typeface="Arial"/>
              <a:buNone/>
            </a:pPr>
            <a:r>
              <a:rPr lang="en" sz="1200" b="1" u="sng">
                <a:solidFill>
                  <a:schemeClr val="hlink"/>
                </a:solidFill>
                <a:latin typeface="Arial"/>
                <a:ea typeface="Arial"/>
                <a:cs typeface="Arial"/>
                <a:sym typeface="Arial"/>
                <a:hlinkClick r:id="rId6"/>
              </a:rPr>
              <a:t>Ready Math</a:t>
            </a:r>
            <a:endParaRPr sz="1200" u="sng">
              <a:solidFill>
                <a:schemeClr val="accent5"/>
              </a:solidFill>
              <a:latin typeface="Arial"/>
              <a:ea typeface="Arial"/>
              <a:cs typeface="Arial"/>
              <a:sym typeface="Arial"/>
              <a:hlinkClick r:id="rId6"/>
            </a:endParaRPr>
          </a:p>
          <a:p>
            <a:pPr marL="457200" lvl="0" indent="0" algn="l" rtl="0">
              <a:spcBef>
                <a:spcPts val="500"/>
              </a:spcBef>
              <a:spcAft>
                <a:spcPts val="0"/>
              </a:spcAft>
              <a:buNone/>
            </a:pPr>
            <a:endParaRPr sz="1200">
              <a:solidFill>
                <a:srgbClr val="FFFFFF"/>
              </a:solidFill>
              <a:latin typeface="Arial"/>
              <a:ea typeface="Arial"/>
              <a:cs typeface="Arial"/>
              <a:sym typeface="Arial"/>
            </a:endParaRPr>
          </a:p>
          <a:p>
            <a:pPr marL="0" lvl="0" indent="0" algn="l" rtl="0">
              <a:spcBef>
                <a:spcPts val="5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92" name="Google Shape;92;p16"/>
          <p:cNvPicPr preferRelativeResize="0"/>
          <p:nvPr/>
        </p:nvPicPr>
        <p:blipFill>
          <a:blip r:embed="rId7">
            <a:alphaModFix/>
          </a:blip>
          <a:stretch>
            <a:fillRect/>
          </a:stretch>
        </p:blipFill>
        <p:spPr>
          <a:xfrm>
            <a:off x="6709200" y="249075"/>
            <a:ext cx="2076525" cy="160932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7"/>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Summary of our Process</a:t>
            </a:r>
            <a:endParaRPr/>
          </a:p>
        </p:txBody>
      </p:sp>
      <p:sp>
        <p:nvSpPr>
          <p:cNvPr id="98" name="Google Shape;98;p17"/>
          <p:cNvSpPr txBox="1">
            <a:spLocks noGrp="1"/>
          </p:cNvSpPr>
          <p:nvPr>
            <p:ph type="body" idx="1"/>
          </p:nvPr>
        </p:nvSpPr>
        <p:spPr>
          <a:xfrm>
            <a:off x="417525" y="1423224"/>
            <a:ext cx="8368200" cy="3078900"/>
          </a:xfrm>
          <a:prstGeom prst="rect">
            <a:avLst/>
          </a:prstGeom>
          <a:solidFill>
            <a:schemeClr val="lt1"/>
          </a:solidFill>
        </p:spPr>
        <p:txBody>
          <a:bodyPr spcFirstLastPara="1" wrap="square" lIns="91425" tIns="91425" rIns="91425" bIns="91425" anchor="t" anchorCtr="0">
            <a:noAutofit/>
          </a:bodyPr>
          <a:lstStyle/>
          <a:p>
            <a:pPr marL="0" lvl="0" indent="0" algn="l" rtl="0">
              <a:spcBef>
                <a:spcPts val="0"/>
              </a:spcBef>
              <a:spcAft>
                <a:spcPts val="0"/>
              </a:spcAft>
              <a:buNone/>
            </a:pPr>
            <a:r>
              <a:rPr lang="en"/>
              <a:t>Step Three:  Review Materials</a:t>
            </a:r>
            <a:endParaRPr/>
          </a:p>
          <a:p>
            <a:pPr marL="698500" lvl="0" indent="-304800" algn="l" rtl="0">
              <a:spcBef>
                <a:spcPts val="1600"/>
              </a:spcBef>
              <a:spcAft>
                <a:spcPts val="0"/>
              </a:spcAft>
              <a:buClr>
                <a:srgbClr val="FFFFFF"/>
              </a:buClr>
              <a:buSzPts val="1200"/>
              <a:buFont typeface="Arial"/>
              <a:buChar char="●"/>
            </a:pPr>
            <a:r>
              <a:rPr lang="en" sz="1200">
                <a:solidFill>
                  <a:srgbClr val="FFFFFF"/>
                </a:solidFill>
                <a:latin typeface="Arial"/>
                <a:ea typeface="Arial"/>
                <a:cs typeface="Arial"/>
                <a:sym typeface="Arial"/>
              </a:rPr>
              <a:t>Search critically</a:t>
            </a:r>
            <a:endParaRPr sz="1200">
              <a:solidFill>
                <a:srgbClr val="FFFFFF"/>
              </a:solidFill>
              <a:latin typeface="Arial"/>
              <a:ea typeface="Arial"/>
              <a:cs typeface="Arial"/>
              <a:sym typeface="Arial"/>
            </a:endParaRPr>
          </a:p>
          <a:p>
            <a:pPr marL="914400" lvl="1" indent="-304800" algn="l" rtl="0">
              <a:spcBef>
                <a:spcPts val="0"/>
              </a:spcBef>
              <a:spcAft>
                <a:spcPts val="0"/>
              </a:spcAft>
              <a:buClr>
                <a:srgbClr val="FFFFFF"/>
              </a:buClr>
              <a:buSzPts val="1200"/>
              <a:buFont typeface="Arial"/>
              <a:buChar char="○"/>
            </a:pPr>
            <a:r>
              <a:rPr lang="en" sz="1200" u="sng">
                <a:solidFill>
                  <a:schemeClr val="accent5"/>
                </a:solidFill>
                <a:hlinkClick r:id="rId3"/>
              </a:rPr>
              <a:t>Publisher Criteria</a:t>
            </a:r>
            <a:r>
              <a:rPr lang="en" sz="1200">
                <a:solidFill>
                  <a:srgbClr val="FFFFFF"/>
                </a:solidFill>
              </a:rPr>
              <a:t> </a:t>
            </a:r>
            <a:endParaRPr sz="1200">
              <a:solidFill>
                <a:srgbClr val="FFFFFF"/>
              </a:solidFill>
            </a:endParaRPr>
          </a:p>
          <a:p>
            <a:pPr marL="914400" lvl="1" indent="-304800" algn="l" rtl="0">
              <a:spcBef>
                <a:spcPts val="0"/>
              </a:spcBef>
              <a:spcAft>
                <a:spcPts val="0"/>
              </a:spcAft>
              <a:buClr>
                <a:srgbClr val="FFFFFF"/>
              </a:buClr>
              <a:buSzPts val="1200"/>
              <a:buFont typeface="Arial"/>
              <a:buChar char="○"/>
            </a:pPr>
            <a:r>
              <a:rPr lang="en" sz="1200">
                <a:solidFill>
                  <a:srgbClr val="FFFFFF"/>
                </a:solidFill>
                <a:latin typeface="Arial"/>
                <a:ea typeface="Arial"/>
                <a:cs typeface="Arial"/>
                <a:sym typeface="Arial"/>
              </a:rPr>
              <a:t>Everything we looked at was based on good teaching and research. All the options reviewed were aligned with CCSS. A major factor in the conversation was user friendliness. </a:t>
            </a:r>
            <a:endParaRPr sz="1200">
              <a:solidFill>
                <a:srgbClr val="FFFFFF"/>
              </a:solidFill>
              <a:latin typeface="Arial"/>
              <a:ea typeface="Arial"/>
              <a:cs typeface="Arial"/>
              <a:sym typeface="Arial"/>
            </a:endParaRPr>
          </a:p>
          <a:p>
            <a:pPr marL="914400" lvl="1" indent="-304800" algn="l" rtl="0">
              <a:spcBef>
                <a:spcPts val="0"/>
              </a:spcBef>
              <a:spcAft>
                <a:spcPts val="0"/>
              </a:spcAft>
              <a:buClr>
                <a:srgbClr val="FFFFFF"/>
              </a:buClr>
              <a:buSzPts val="1200"/>
              <a:buFont typeface="Arial"/>
              <a:buChar char="○"/>
            </a:pPr>
            <a:r>
              <a:rPr lang="en" sz="1200">
                <a:solidFill>
                  <a:srgbClr val="FFFFFF"/>
                </a:solidFill>
                <a:latin typeface="Arial"/>
                <a:ea typeface="Arial"/>
                <a:cs typeface="Arial"/>
                <a:sym typeface="Arial"/>
              </a:rPr>
              <a:t>Equity and time were additional consideration. All student and parent materials are available in Spanish and accessible to parents (for all 3 resources we reviewed). Length of instructional times varied but were typically a 60 minute instructional period of time.</a:t>
            </a:r>
            <a:endParaRPr sz="1200">
              <a:solidFill>
                <a:srgbClr val="FFFFFF"/>
              </a:solidFill>
              <a:latin typeface="Arial"/>
              <a:ea typeface="Arial"/>
              <a:cs typeface="Arial"/>
              <a:sym typeface="Arial"/>
            </a:endParaRPr>
          </a:p>
          <a:p>
            <a:pPr marL="914400" lvl="1" indent="-304800" algn="l" rtl="0">
              <a:spcBef>
                <a:spcPts val="0"/>
              </a:spcBef>
              <a:spcAft>
                <a:spcPts val="0"/>
              </a:spcAft>
              <a:buClr>
                <a:srgbClr val="000000"/>
              </a:buClr>
              <a:buSzPts val="1200"/>
              <a:buFont typeface="Times New Roman"/>
              <a:buChar char="○"/>
            </a:pPr>
            <a:endParaRPr sz="1200">
              <a:solidFill>
                <a:srgbClr val="000000"/>
              </a:solidFill>
              <a:latin typeface="Times New Roman"/>
              <a:ea typeface="Times New Roman"/>
              <a:cs typeface="Times New Roman"/>
              <a:sym typeface="Times New Roman"/>
            </a:endParaRPr>
          </a:p>
          <a:p>
            <a:pPr marL="698500" lvl="0" indent="-304800" algn="l" rtl="0">
              <a:spcBef>
                <a:spcPts val="0"/>
              </a:spcBef>
              <a:spcAft>
                <a:spcPts val="0"/>
              </a:spcAft>
              <a:buClr>
                <a:srgbClr val="FFFFFF"/>
              </a:buClr>
              <a:buSzPts val="1200"/>
              <a:buFont typeface="Arial"/>
              <a:buChar char="●"/>
            </a:pPr>
            <a:r>
              <a:rPr lang="en" sz="1200">
                <a:solidFill>
                  <a:srgbClr val="FFFFFF"/>
                </a:solidFill>
                <a:latin typeface="Arial"/>
                <a:ea typeface="Arial"/>
                <a:cs typeface="Arial"/>
                <a:sym typeface="Arial"/>
              </a:rPr>
              <a:t>Review with recognized rubrics for the evaluation of instructional materials</a:t>
            </a:r>
            <a:endParaRPr sz="1200">
              <a:solidFill>
                <a:srgbClr val="FFFFFF"/>
              </a:solidFill>
              <a:latin typeface="Arial"/>
              <a:ea typeface="Arial"/>
              <a:cs typeface="Arial"/>
              <a:sym typeface="Arial"/>
            </a:endParaRPr>
          </a:p>
          <a:p>
            <a:pPr marL="914400" lvl="1" indent="-304800" algn="l" rtl="0">
              <a:spcBef>
                <a:spcPts val="0"/>
              </a:spcBef>
              <a:spcAft>
                <a:spcPts val="0"/>
              </a:spcAft>
              <a:buClr>
                <a:srgbClr val="FFFFFF"/>
              </a:buClr>
              <a:buSzPts val="1200"/>
              <a:buFont typeface="Arial"/>
              <a:buChar char="○"/>
            </a:pPr>
            <a:r>
              <a:rPr lang="en" sz="1200" u="sng">
                <a:solidFill>
                  <a:schemeClr val="hlink"/>
                </a:solidFill>
                <a:latin typeface="Arial"/>
                <a:ea typeface="Arial"/>
                <a:cs typeface="Arial"/>
                <a:sym typeface="Arial"/>
                <a:hlinkClick r:id="rId4"/>
              </a:rPr>
              <a:t>Initial Review</a:t>
            </a:r>
            <a:endParaRPr sz="1200">
              <a:solidFill>
                <a:srgbClr val="FFFFFF"/>
              </a:solidFill>
              <a:latin typeface="Arial"/>
              <a:ea typeface="Arial"/>
              <a:cs typeface="Arial"/>
              <a:sym typeface="Arial"/>
            </a:endParaRPr>
          </a:p>
          <a:p>
            <a:pPr marL="914400" lvl="0" indent="0" algn="l" rtl="0">
              <a:spcBef>
                <a:spcPts val="500"/>
              </a:spcBef>
              <a:spcAft>
                <a:spcPts val="0"/>
              </a:spcAft>
              <a:buNone/>
            </a:pPr>
            <a:endParaRPr sz="1200">
              <a:solidFill>
                <a:srgbClr val="FFFFFF"/>
              </a:solidFill>
              <a:latin typeface="Arial"/>
              <a:ea typeface="Arial"/>
              <a:cs typeface="Arial"/>
              <a:sym typeface="Arial"/>
            </a:endParaRPr>
          </a:p>
          <a:p>
            <a:pPr marL="0" lvl="0" indent="0" algn="l" rtl="0">
              <a:spcBef>
                <a:spcPts val="500"/>
              </a:spcBef>
              <a:spcAft>
                <a:spcPts val="0"/>
              </a:spcAft>
              <a:buNone/>
            </a:pPr>
            <a:endParaRPr>
              <a:solidFill>
                <a:srgbClr val="FFFFFF"/>
              </a:solidFill>
            </a:endParaRPr>
          </a:p>
          <a:p>
            <a:pPr marL="0" lvl="0" indent="0" algn="l" rtl="0">
              <a:spcBef>
                <a:spcPts val="5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99" name="Google Shape;99;p17"/>
          <p:cNvPicPr preferRelativeResize="0"/>
          <p:nvPr/>
        </p:nvPicPr>
        <p:blipFill>
          <a:blip r:embed="rId5">
            <a:alphaModFix/>
          </a:blip>
          <a:stretch>
            <a:fillRect/>
          </a:stretch>
        </p:blipFill>
        <p:spPr>
          <a:xfrm>
            <a:off x="6709200" y="249075"/>
            <a:ext cx="2076525" cy="160932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8"/>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Summary of our Process</a:t>
            </a:r>
            <a:endParaRPr/>
          </a:p>
        </p:txBody>
      </p:sp>
      <p:sp>
        <p:nvSpPr>
          <p:cNvPr id="105" name="Google Shape;105;p18"/>
          <p:cNvSpPr txBox="1">
            <a:spLocks noGrp="1"/>
          </p:cNvSpPr>
          <p:nvPr>
            <p:ph type="body" idx="1"/>
          </p:nvPr>
        </p:nvSpPr>
        <p:spPr>
          <a:xfrm>
            <a:off x="417525" y="1423224"/>
            <a:ext cx="8368200" cy="3078900"/>
          </a:xfrm>
          <a:prstGeom prst="rect">
            <a:avLst/>
          </a:prstGeom>
          <a:solidFill>
            <a:schemeClr val="lt1"/>
          </a:solidFill>
        </p:spPr>
        <p:txBody>
          <a:bodyPr spcFirstLastPara="1" wrap="square" lIns="91425" tIns="91425" rIns="91425" bIns="91425" anchor="t" anchorCtr="0">
            <a:noAutofit/>
          </a:bodyPr>
          <a:lstStyle/>
          <a:p>
            <a:pPr marL="0" lvl="0" indent="0" algn="l" rtl="0">
              <a:spcBef>
                <a:spcPts val="0"/>
              </a:spcBef>
              <a:spcAft>
                <a:spcPts val="0"/>
              </a:spcAft>
              <a:buNone/>
            </a:pPr>
            <a:r>
              <a:rPr lang="en"/>
              <a:t>Step Three: Continue Review of Materials</a:t>
            </a:r>
            <a:endParaRPr/>
          </a:p>
          <a:p>
            <a:pPr marL="457200" lvl="0" indent="0" algn="l" rtl="0">
              <a:spcBef>
                <a:spcPts val="1600"/>
              </a:spcBef>
              <a:spcAft>
                <a:spcPts val="0"/>
              </a:spcAft>
              <a:buNone/>
            </a:pPr>
            <a:r>
              <a:rPr lang="en" sz="1200">
                <a:solidFill>
                  <a:srgbClr val="FFFFFF"/>
                </a:solidFill>
                <a:latin typeface="Arial"/>
                <a:ea typeface="Arial"/>
                <a:cs typeface="Arial"/>
                <a:sym typeface="Arial"/>
              </a:rPr>
              <a:t>The team came to a consensus on the following decisions</a:t>
            </a:r>
            <a:endParaRPr sz="1200">
              <a:solidFill>
                <a:srgbClr val="FFFFFF"/>
              </a:solidFill>
              <a:latin typeface="Arial"/>
              <a:ea typeface="Arial"/>
              <a:cs typeface="Arial"/>
              <a:sym typeface="Arial"/>
            </a:endParaRPr>
          </a:p>
          <a:p>
            <a:pPr marL="914400" lvl="1" indent="-304800" algn="l" rtl="0">
              <a:spcBef>
                <a:spcPts val="500"/>
              </a:spcBef>
              <a:spcAft>
                <a:spcPts val="0"/>
              </a:spcAft>
              <a:buClr>
                <a:srgbClr val="FFFFFF"/>
              </a:buClr>
              <a:buSzPts val="1200"/>
              <a:buFont typeface="Arial"/>
              <a:buChar char="○"/>
            </a:pPr>
            <a:r>
              <a:rPr lang="en" sz="1200">
                <a:solidFill>
                  <a:srgbClr val="FFFFFF"/>
                </a:solidFill>
                <a:latin typeface="Arial"/>
                <a:ea typeface="Arial"/>
                <a:cs typeface="Arial"/>
                <a:sym typeface="Arial"/>
              </a:rPr>
              <a:t>Not to pursue Bridges for further review. While the Bridges resource was aligned and has positive teacher reviews from other districts, the company is difficult to work with and support for implementation is weak. The resources were not user friendly.</a:t>
            </a:r>
            <a:endParaRPr sz="1200">
              <a:solidFill>
                <a:srgbClr val="FFFFFF"/>
              </a:solidFill>
              <a:latin typeface="Arial"/>
              <a:ea typeface="Arial"/>
              <a:cs typeface="Arial"/>
              <a:sym typeface="Arial"/>
            </a:endParaRPr>
          </a:p>
          <a:p>
            <a:pPr marL="914400" lvl="0" indent="0" algn="l" rtl="0">
              <a:spcBef>
                <a:spcPts val="0"/>
              </a:spcBef>
              <a:spcAft>
                <a:spcPts val="0"/>
              </a:spcAft>
              <a:buNone/>
            </a:pPr>
            <a:endParaRPr sz="1200">
              <a:solidFill>
                <a:srgbClr val="FFFFFF"/>
              </a:solidFill>
              <a:latin typeface="Arial"/>
              <a:ea typeface="Arial"/>
              <a:cs typeface="Arial"/>
              <a:sym typeface="Arial"/>
            </a:endParaRPr>
          </a:p>
          <a:p>
            <a:pPr marL="914400" lvl="1" indent="-304800" algn="l" rtl="0">
              <a:spcBef>
                <a:spcPts val="0"/>
              </a:spcBef>
              <a:spcAft>
                <a:spcPts val="0"/>
              </a:spcAft>
              <a:buClr>
                <a:srgbClr val="FFFFFF"/>
              </a:buClr>
              <a:buSzPts val="1200"/>
              <a:buFont typeface="Arial"/>
              <a:buChar char="○"/>
            </a:pPr>
            <a:r>
              <a:rPr lang="en" sz="1200">
                <a:solidFill>
                  <a:srgbClr val="FFFFFF"/>
                </a:solidFill>
                <a:latin typeface="Arial"/>
                <a:ea typeface="Arial"/>
                <a:cs typeface="Arial"/>
                <a:sym typeface="Arial"/>
              </a:rPr>
              <a:t>Not to pursue Math Expressions. It  didn’t meet the rigor standard or usability standards.</a:t>
            </a:r>
            <a:endParaRPr sz="1200">
              <a:solidFill>
                <a:srgbClr val="FFFFFF"/>
              </a:solidFill>
              <a:latin typeface="Arial"/>
              <a:ea typeface="Arial"/>
              <a:cs typeface="Arial"/>
              <a:sym typeface="Arial"/>
            </a:endParaRPr>
          </a:p>
          <a:p>
            <a:pPr marL="914400" lvl="0" indent="0" algn="l" rtl="0">
              <a:spcBef>
                <a:spcPts val="0"/>
              </a:spcBef>
              <a:spcAft>
                <a:spcPts val="0"/>
              </a:spcAft>
              <a:buNone/>
            </a:pPr>
            <a:endParaRPr sz="1200">
              <a:solidFill>
                <a:srgbClr val="FFFFFF"/>
              </a:solidFill>
              <a:latin typeface="Arial"/>
              <a:ea typeface="Arial"/>
              <a:cs typeface="Arial"/>
              <a:sym typeface="Arial"/>
            </a:endParaRPr>
          </a:p>
          <a:p>
            <a:pPr marL="914400" lvl="1" indent="-304800" algn="l" rtl="0">
              <a:spcBef>
                <a:spcPts val="0"/>
              </a:spcBef>
              <a:spcAft>
                <a:spcPts val="0"/>
              </a:spcAft>
              <a:buClr>
                <a:srgbClr val="FFFFFF"/>
              </a:buClr>
              <a:buSzPts val="1200"/>
              <a:buFont typeface="Arial"/>
              <a:buChar char="○"/>
            </a:pPr>
            <a:r>
              <a:rPr lang="en" sz="1200">
                <a:solidFill>
                  <a:srgbClr val="FFFFFF"/>
                </a:solidFill>
                <a:latin typeface="Arial"/>
                <a:ea typeface="Arial"/>
                <a:cs typeface="Arial"/>
                <a:sym typeface="Arial"/>
              </a:rPr>
              <a:t>Pilot Ready Math - Ready Math scored highest and demonstrated strengths in the areas of </a:t>
            </a:r>
            <a:r>
              <a:rPr lang="en" sz="1200" u="sng">
                <a:solidFill>
                  <a:srgbClr val="FFFFFF"/>
                </a:solidFill>
                <a:latin typeface="Arial"/>
                <a:ea typeface="Arial"/>
                <a:cs typeface="Arial"/>
                <a:sym typeface="Arial"/>
              </a:rPr>
              <a:t>rigor, fluency, and problem solving.</a:t>
            </a:r>
            <a:r>
              <a:rPr lang="en" sz="1200">
                <a:solidFill>
                  <a:srgbClr val="FFFFFF"/>
                </a:solidFill>
                <a:latin typeface="Arial"/>
                <a:ea typeface="Arial"/>
                <a:cs typeface="Arial"/>
                <a:sym typeface="Arial"/>
              </a:rPr>
              <a:t> Ready Math also demonstrated they provide robust support for implementation and ongoing support.</a:t>
            </a:r>
            <a:endParaRPr sz="1200">
              <a:solidFill>
                <a:srgbClr val="FFFFFF"/>
              </a:solidFill>
              <a:latin typeface="Arial"/>
              <a:ea typeface="Arial"/>
              <a:cs typeface="Arial"/>
              <a:sym typeface="Arial"/>
            </a:endParaRPr>
          </a:p>
          <a:p>
            <a:pPr marL="914400" lvl="0" indent="0" algn="l" rtl="0">
              <a:spcBef>
                <a:spcPts val="0"/>
              </a:spcBef>
              <a:spcAft>
                <a:spcPts val="0"/>
              </a:spcAft>
              <a:buNone/>
            </a:pPr>
            <a:endParaRPr sz="1200">
              <a:solidFill>
                <a:srgbClr val="FFFFFF"/>
              </a:solidFill>
              <a:latin typeface="Arial"/>
              <a:ea typeface="Arial"/>
              <a:cs typeface="Arial"/>
              <a:sym typeface="Arial"/>
            </a:endParaRPr>
          </a:p>
          <a:p>
            <a:pPr marL="0" lvl="0" indent="0" algn="l" rtl="0">
              <a:spcBef>
                <a:spcPts val="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106" name="Google Shape;106;p18"/>
          <p:cNvPicPr preferRelativeResize="0"/>
          <p:nvPr/>
        </p:nvPicPr>
        <p:blipFill>
          <a:blip r:embed="rId3">
            <a:alphaModFix/>
          </a:blip>
          <a:stretch>
            <a:fillRect/>
          </a:stretch>
        </p:blipFill>
        <p:spPr>
          <a:xfrm>
            <a:off x="6709200" y="249075"/>
            <a:ext cx="2076525" cy="16093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9"/>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Summary of our Process</a:t>
            </a:r>
            <a:endParaRPr/>
          </a:p>
        </p:txBody>
      </p:sp>
      <p:sp>
        <p:nvSpPr>
          <p:cNvPr id="112" name="Google Shape;112;p19"/>
          <p:cNvSpPr txBox="1">
            <a:spLocks noGrp="1"/>
          </p:cNvSpPr>
          <p:nvPr>
            <p:ph type="body" idx="1"/>
          </p:nvPr>
        </p:nvSpPr>
        <p:spPr>
          <a:xfrm>
            <a:off x="417525" y="1423224"/>
            <a:ext cx="8368200" cy="3078900"/>
          </a:xfrm>
          <a:prstGeom prst="rect">
            <a:avLst/>
          </a:prstGeom>
          <a:solidFill>
            <a:schemeClr val="lt1"/>
          </a:solidFill>
        </p:spPr>
        <p:txBody>
          <a:bodyPr spcFirstLastPara="1" wrap="square" lIns="91425" tIns="91425" rIns="91425" bIns="91425" anchor="t" anchorCtr="0">
            <a:noAutofit/>
          </a:bodyPr>
          <a:lstStyle/>
          <a:p>
            <a:pPr marL="0" lvl="0" indent="0" algn="l" rtl="0">
              <a:spcBef>
                <a:spcPts val="0"/>
              </a:spcBef>
              <a:spcAft>
                <a:spcPts val="0"/>
              </a:spcAft>
              <a:buNone/>
            </a:pPr>
            <a:r>
              <a:rPr lang="en"/>
              <a:t>Step Three: Continue Review of Materials</a:t>
            </a:r>
            <a:endParaRPr/>
          </a:p>
          <a:p>
            <a:pPr marL="457200" lvl="0" indent="0" algn="l" rtl="0">
              <a:spcBef>
                <a:spcPts val="1600"/>
              </a:spcBef>
              <a:spcAft>
                <a:spcPts val="0"/>
              </a:spcAft>
              <a:buNone/>
            </a:pPr>
            <a:r>
              <a:rPr lang="en" sz="1200">
                <a:solidFill>
                  <a:srgbClr val="FFFFFF"/>
                </a:solidFill>
                <a:latin typeface="Arial"/>
                <a:ea typeface="Arial"/>
                <a:cs typeface="Arial"/>
                <a:sym typeface="Arial"/>
              </a:rPr>
              <a:t>Pilot of Materials</a:t>
            </a:r>
            <a:endParaRPr sz="1200">
              <a:solidFill>
                <a:srgbClr val="FFFFFF"/>
              </a:solidFill>
              <a:latin typeface="Arial"/>
              <a:ea typeface="Arial"/>
              <a:cs typeface="Arial"/>
              <a:sym typeface="Arial"/>
            </a:endParaRPr>
          </a:p>
          <a:p>
            <a:pPr marL="457200" lvl="0" indent="0" algn="l" rtl="0">
              <a:spcBef>
                <a:spcPts val="0"/>
              </a:spcBef>
              <a:spcAft>
                <a:spcPts val="0"/>
              </a:spcAft>
              <a:buNone/>
            </a:pPr>
            <a:endParaRPr sz="1200">
              <a:solidFill>
                <a:srgbClr val="FFFFFF"/>
              </a:solidFill>
              <a:latin typeface="Arial"/>
              <a:ea typeface="Arial"/>
              <a:cs typeface="Arial"/>
              <a:sym typeface="Arial"/>
            </a:endParaRPr>
          </a:p>
          <a:p>
            <a:pPr marL="914400" lvl="0" indent="-304800" algn="l" rtl="0">
              <a:spcBef>
                <a:spcPts val="0"/>
              </a:spcBef>
              <a:spcAft>
                <a:spcPts val="0"/>
              </a:spcAft>
              <a:buClr>
                <a:srgbClr val="FFFFFF"/>
              </a:buClr>
              <a:buSzPts val="1200"/>
              <a:buFont typeface="Arial"/>
              <a:buChar char="●"/>
            </a:pPr>
            <a:r>
              <a:rPr lang="en" sz="1200" u="sng">
                <a:solidFill>
                  <a:schemeClr val="hlink"/>
                </a:solidFill>
                <a:latin typeface="Arial"/>
                <a:ea typeface="Arial"/>
                <a:cs typeface="Arial"/>
                <a:sym typeface="Arial"/>
                <a:hlinkClick r:id="rId3"/>
              </a:rPr>
              <a:t>Student Feedback</a:t>
            </a:r>
            <a:endParaRPr sz="1200">
              <a:solidFill>
                <a:srgbClr val="FFFFFF"/>
              </a:solidFill>
              <a:latin typeface="Arial"/>
              <a:ea typeface="Arial"/>
              <a:cs typeface="Arial"/>
              <a:sym typeface="Arial"/>
            </a:endParaRPr>
          </a:p>
          <a:p>
            <a:pPr marL="1371600" lvl="0" indent="0" algn="l" rtl="0">
              <a:spcBef>
                <a:spcPts val="0"/>
              </a:spcBef>
              <a:spcAft>
                <a:spcPts val="0"/>
              </a:spcAft>
              <a:buNone/>
            </a:pPr>
            <a:endParaRPr sz="1200">
              <a:solidFill>
                <a:srgbClr val="FFFFFF"/>
              </a:solidFill>
              <a:latin typeface="Arial"/>
              <a:ea typeface="Arial"/>
              <a:cs typeface="Arial"/>
              <a:sym typeface="Arial"/>
            </a:endParaRPr>
          </a:p>
          <a:p>
            <a:pPr marL="914400" lvl="0" indent="-304800" algn="l" rtl="0">
              <a:spcBef>
                <a:spcPts val="0"/>
              </a:spcBef>
              <a:spcAft>
                <a:spcPts val="0"/>
              </a:spcAft>
              <a:buClr>
                <a:srgbClr val="FFFFFF"/>
              </a:buClr>
              <a:buSzPts val="1200"/>
              <a:buFont typeface="Arial"/>
              <a:buChar char="●"/>
            </a:pPr>
            <a:r>
              <a:rPr lang="en" sz="1200" u="sng">
                <a:solidFill>
                  <a:schemeClr val="hlink"/>
                </a:solidFill>
                <a:latin typeface="Arial"/>
                <a:ea typeface="Arial"/>
                <a:cs typeface="Arial"/>
                <a:sym typeface="Arial"/>
                <a:hlinkClick r:id="rId4"/>
              </a:rPr>
              <a:t>Teacher Feedback</a:t>
            </a:r>
            <a:endParaRPr sz="1200">
              <a:solidFill>
                <a:srgbClr val="FFFFFF"/>
              </a:solidFill>
              <a:latin typeface="Arial"/>
              <a:ea typeface="Arial"/>
              <a:cs typeface="Arial"/>
              <a:sym typeface="Arial"/>
            </a:endParaRPr>
          </a:p>
          <a:p>
            <a:pPr marL="1371600" lvl="0" indent="0" algn="l" rtl="0">
              <a:spcBef>
                <a:spcPts val="0"/>
              </a:spcBef>
              <a:spcAft>
                <a:spcPts val="0"/>
              </a:spcAft>
              <a:buNone/>
            </a:pPr>
            <a:endParaRPr sz="1200">
              <a:solidFill>
                <a:srgbClr val="FFFFFF"/>
              </a:solidFill>
              <a:latin typeface="Arial"/>
              <a:ea typeface="Arial"/>
              <a:cs typeface="Arial"/>
              <a:sym typeface="Arial"/>
            </a:endParaRPr>
          </a:p>
          <a:p>
            <a:pPr marL="914400" lvl="0" indent="-304800" algn="l" rtl="0">
              <a:spcBef>
                <a:spcPts val="0"/>
              </a:spcBef>
              <a:spcAft>
                <a:spcPts val="0"/>
              </a:spcAft>
              <a:buClr>
                <a:srgbClr val="FFFFFF"/>
              </a:buClr>
              <a:buSzPts val="1200"/>
              <a:buFont typeface="Arial"/>
              <a:buChar char="●"/>
            </a:pPr>
            <a:r>
              <a:rPr lang="en" sz="1200">
                <a:solidFill>
                  <a:srgbClr val="FFFFFF"/>
                </a:solidFill>
                <a:latin typeface="Arial"/>
                <a:ea typeface="Arial"/>
                <a:cs typeface="Arial"/>
                <a:sym typeface="Arial"/>
              </a:rPr>
              <a:t>On 3/4/19 the committee unanimously recommended </a:t>
            </a:r>
            <a:r>
              <a:rPr lang="en" sz="1200" b="1" u="sng">
                <a:solidFill>
                  <a:schemeClr val="accent5"/>
                </a:solidFill>
                <a:latin typeface="Arial"/>
                <a:ea typeface="Arial"/>
                <a:cs typeface="Arial"/>
                <a:sym typeface="Arial"/>
                <a:hlinkClick r:id="rId5"/>
              </a:rPr>
              <a:t>Ready Math</a:t>
            </a:r>
            <a:r>
              <a:rPr lang="en" sz="1200">
                <a:solidFill>
                  <a:srgbClr val="FFFFFF"/>
                </a:solidFill>
                <a:latin typeface="Arial"/>
                <a:ea typeface="Arial"/>
                <a:cs typeface="Arial"/>
                <a:sym typeface="Arial"/>
              </a:rPr>
              <a:t> to the board for adoption in grades K-4</a:t>
            </a:r>
            <a:endParaRPr sz="1200">
              <a:solidFill>
                <a:srgbClr val="FFFFFF"/>
              </a:solidFill>
              <a:latin typeface="Arial"/>
              <a:ea typeface="Arial"/>
              <a:cs typeface="Arial"/>
              <a:sym typeface="Arial"/>
            </a:endParaRPr>
          </a:p>
          <a:p>
            <a:pPr marL="0" lvl="0" indent="0" algn="l" rtl="0">
              <a:spcBef>
                <a:spcPts val="0"/>
              </a:spcBef>
              <a:spcAft>
                <a:spcPts val="0"/>
              </a:spcAft>
              <a:buNone/>
            </a:pPr>
            <a:endParaRPr sz="1200">
              <a:solidFill>
                <a:srgbClr val="FFFFFF"/>
              </a:solidFill>
              <a:latin typeface="Arial"/>
              <a:ea typeface="Arial"/>
              <a:cs typeface="Arial"/>
              <a:sym typeface="Arial"/>
            </a:endParaRPr>
          </a:p>
          <a:p>
            <a:pPr marL="914400" lvl="0" indent="0" algn="l" rtl="0">
              <a:spcBef>
                <a:spcPts val="0"/>
              </a:spcBef>
              <a:spcAft>
                <a:spcPts val="0"/>
              </a:spcAft>
              <a:buNone/>
            </a:pPr>
            <a:endParaRPr sz="1200">
              <a:solidFill>
                <a:srgbClr val="FFFFFF"/>
              </a:solidFill>
              <a:latin typeface="Arial"/>
              <a:ea typeface="Arial"/>
              <a:cs typeface="Arial"/>
              <a:sym typeface="Arial"/>
            </a:endParaRPr>
          </a:p>
          <a:p>
            <a:pPr marL="0" lvl="0" indent="0" algn="l" rtl="0">
              <a:spcBef>
                <a:spcPts val="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113" name="Google Shape;113;p19"/>
          <p:cNvPicPr preferRelativeResize="0"/>
          <p:nvPr/>
        </p:nvPicPr>
        <p:blipFill>
          <a:blip r:embed="rId6">
            <a:alphaModFix/>
          </a:blip>
          <a:stretch>
            <a:fillRect/>
          </a:stretch>
        </p:blipFill>
        <p:spPr>
          <a:xfrm>
            <a:off x="6709200" y="249075"/>
            <a:ext cx="2076525" cy="160932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20">
            <a:hlinkClick r:id="rId3"/>
          </p:cNvPr>
          <p:cNvPicPr preferRelativeResize="0"/>
          <p:nvPr/>
        </p:nvPicPr>
        <p:blipFill>
          <a:blip r:embed="rId4">
            <a:alphaModFix/>
          </a:blip>
          <a:stretch>
            <a:fillRect/>
          </a:stretch>
        </p:blipFill>
        <p:spPr>
          <a:xfrm>
            <a:off x="836250" y="58975"/>
            <a:ext cx="7778175" cy="508452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36103281"/>
              </p:ext>
            </p:extLst>
          </p:nvPr>
        </p:nvGraphicFramePr>
        <p:xfrm>
          <a:off x="1850957" y="283028"/>
          <a:ext cx="5322728" cy="4361996"/>
        </p:xfrm>
        <a:graphic>
          <a:graphicData uri="http://schemas.openxmlformats.org/drawingml/2006/table">
            <a:tbl>
              <a:tblPr/>
              <a:tblGrid>
                <a:gridCol w="1868816"/>
                <a:gridCol w="1101751"/>
                <a:gridCol w="1162914"/>
                <a:gridCol w="1189247"/>
              </a:tblGrid>
              <a:tr h="218099">
                <a:tc gridSpan="4">
                  <a:txBody>
                    <a:bodyPr/>
                    <a:lstStyle/>
                    <a:p>
                      <a:pPr algn="ctr"/>
                      <a:r>
                        <a:rPr lang="en-US" sz="1000">
                          <a:solidFill>
                            <a:srgbClr val="000000"/>
                          </a:solidFill>
                          <a:effectLst/>
                          <a:latin typeface="Roboto" panose="020B0604020202020204" charset="0"/>
                        </a:rPr>
                        <a:t>Ready Classroom Pricing Estimate for Woodland</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654299">
                <a:tc>
                  <a:txBody>
                    <a:bodyPr/>
                    <a:lstStyle/>
                    <a:p>
                      <a:r>
                        <a:rPr lang="en-US" sz="1000">
                          <a:solidFill>
                            <a:srgbClr val="000000"/>
                          </a:solidFill>
                          <a:effectLst/>
                          <a:latin typeface="Roboto" panose="020B0604020202020204" charset="0"/>
                        </a:rPr>
                        <a:t>Grade Level</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Student Enrollment</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1 year</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6 year     (pre-paid)</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6200">
                <a:tc>
                  <a:txBody>
                    <a:bodyPr/>
                    <a:lstStyle/>
                    <a:p>
                      <a:r>
                        <a:rPr lang="en-US" sz="1000">
                          <a:solidFill>
                            <a:srgbClr val="000000"/>
                          </a:solidFill>
                          <a:effectLst/>
                          <a:latin typeface="Roboto" panose="020B0604020202020204" charset="0"/>
                        </a:rPr>
                        <a:t>Kindergarten</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sz="1000">
                          <a:solidFill>
                            <a:srgbClr val="000000"/>
                          </a:solidFill>
                          <a:effectLst/>
                          <a:latin typeface="Roboto" panose="020B0604020202020204" charset="0"/>
                        </a:rPr>
                        <a:t>175</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7,175</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      32,900</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6200">
                <a:tc>
                  <a:txBody>
                    <a:bodyPr/>
                    <a:lstStyle/>
                    <a:p>
                      <a:r>
                        <a:rPr lang="en-US" sz="1000">
                          <a:solidFill>
                            <a:srgbClr val="000000"/>
                          </a:solidFill>
                          <a:effectLst/>
                          <a:latin typeface="Roboto" panose="020B0604020202020204" charset="0"/>
                        </a:rPr>
                        <a:t>First</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sz="1000">
                          <a:solidFill>
                            <a:srgbClr val="000000"/>
                          </a:solidFill>
                          <a:effectLst/>
                          <a:latin typeface="Roboto" panose="020B0604020202020204" charset="0"/>
                        </a:rPr>
                        <a:t>198</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8,118</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      37,224</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6200">
                <a:tc>
                  <a:txBody>
                    <a:bodyPr/>
                    <a:lstStyle/>
                    <a:p>
                      <a:r>
                        <a:rPr lang="en-US" sz="1000">
                          <a:solidFill>
                            <a:srgbClr val="000000"/>
                          </a:solidFill>
                          <a:effectLst/>
                          <a:latin typeface="Roboto" panose="020B0604020202020204" charset="0"/>
                        </a:rPr>
                        <a:t>Second</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sz="1000">
                          <a:solidFill>
                            <a:srgbClr val="000000"/>
                          </a:solidFill>
                          <a:effectLst/>
                          <a:latin typeface="Roboto" panose="020B0604020202020204" charset="0"/>
                        </a:rPr>
                        <a:t>178</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7,298</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      33,464</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6200">
                <a:tc>
                  <a:txBody>
                    <a:bodyPr/>
                    <a:lstStyle/>
                    <a:p>
                      <a:r>
                        <a:rPr lang="en-US" sz="1000">
                          <a:solidFill>
                            <a:srgbClr val="000000"/>
                          </a:solidFill>
                          <a:effectLst/>
                          <a:latin typeface="Roboto" panose="020B0604020202020204" charset="0"/>
                        </a:rPr>
                        <a:t>Third</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sz="1000">
                          <a:solidFill>
                            <a:srgbClr val="000000"/>
                          </a:solidFill>
                          <a:effectLst/>
                          <a:latin typeface="Roboto" panose="020B0604020202020204" charset="0"/>
                        </a:rPr>
                        <a:t>181</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7,421</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      34,028</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6200">
                <a:tc>
                  <a:txBody>
                    <a:bodyPr/>
                    <a:lstStyle/>
                    <a:p>
                      <a:r>
                        <a:rPr lang="en-US" sz="1000">
                          <a:solidFill>
                            <a:srgbClr val="000000"/>
                          </a:solidFill>
                          <a:effectLst/>
                          <a:latin typeface="Roboto" panose="020B0604020202020204" charset="0"/>
                        </a:rPr>
                        <a:t>Fourth</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sz="1000">
                          <a:solidFill>
                            <a:srgbClr val="000000"/>
                          </a:solidFill>
                          <a:effectLst/>
                          <a:latin typeface="Roboto" panose="020B0604020202020204" charset="0"/>
                        </a:rPr>
                        <a:t>199</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8,159</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      37,412</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6200">
                <a:tc>
                  <a:txBody>
                    <a:bodyPr/>
                    <a:lstStyle/>
                    <a:p>
                      <a:r>
                        <a:rPr lang="en-US" sz="1000">
                          <a:solidFill>
                            <a:srgbClr val="000000"/>
                          </a:solidFill>
                          <a:effectLst/>
                          <a:latin typeface="Roboto" panose="020B0604020202020204" charset="0"/>
                        </a:rPr>
                        <a:t> </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TOTAL</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38,171</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    175,028</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8099">
                <a:tc>
                  <a:txBody>
                    <a:bodyPr/>
                    <a:lstStyle/>
                    <a:p>
                      <a:r>
                        <a:rPr lang="en-US" sz="1000">
                          <a:solidFill>
                            <a:srgbClr val="000000"/>
                          </a:solidFill>
                          <a:effectLst/>
                          <a:latin typeface="Roboto" panose="020B0604020202020204" charset="0"/>
                        </a:rPr>
                        <a:t> </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a:solidFill>
                            <a:srgbClr val="000000"/>
                          </a:solidFill>
                          <a:effectLst/>
                          <a:latin typeface="Roboto" panose="020B0604020202020204" charset="0"/>
                        </a:rPr>
                        <a:t> </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6200">
                <a:tc gridSpan="4">
                  <a:txBody>
                    <a:bodyPr/>
                    <a:lstStyle/>
                    <a:p>
                      <a:pPr algn="ctr"/>
                      <a:r>
                        <a:rPr lang="en-US" sz="1000" b="1">
                          <a:solidFill>
                            <a:srgbClr val="000000"/>
                          </a:solidFill>
                          <a:effectLst/>
                          <a:latin typeface="Roboto" panose="020B0604020202020204" charset="0"/>
                        </a:rPr>
                        <a:t>Includes Print and Digital access for Teachers and Students</a:t>
                      </a:r>
                      <a:endParaRPr lang="en-US" sz="100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18099">
                <a:tc gridSpan="4">
                  <a:txBody>
                    <a:bodyPr/>
                    <a:lstStyle/>
                    <a:p>
                      <a:pPr algn="ctr"/>
                      <a:r>
                        <a:rPr lang="en-US" sz="1000" dirty="0">
                          <a:solidFill>
                            <a:srgbClr val="000000"/>
                          </a:solidFill>
                          <a:effectLst/>
                          <a:latin typeface="Roboto" panose="020B0604020202020204" charset="0"/>
                        </a:rPr>
                        <a:t>PD is required annually (see below)</a:t>
                      </a:r>
                      <a:endParaRPr lang="en-US" sz="1000" dirty="0">
                        <a:effectLst/>
                        <a:latin typeface="Roboto" panose="020B0604020202020204" charset="0"/>
                      </a:endParaRPr>
                    </a:p>
                  </a:txBody>
                  <a:tcPr marL="49496" marR="4949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740409572"/>
      </p:ext>
    </p:extLst>
  </p:cSld>
  <p:clrMapOvr>
    <a:masterClrMapping/>
  </p:clrMapOvr>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598</Words>
  <Application>Microsoft Office PowerPoint</Application>
  <PresentationFormat>On-screen Show (16:9)</PresentationFormat>
  <Paragraphs>109</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Roboto Slab</vt:lpstr>
      <vt:lpstr>Roboto</vt:lpstr>
      <vt:lpstr>Arial</vt:lpstr>
      <vt:lpstr>Times New Roman</vt:lpstr>
      <vt:lpstr>Marina</vt:lpstr>
      <vt:lpstr>K-4 Mathematics Material Review</vt:lpstr>
      <vt:lpstr>K-4 Math Adoption Committee</vt:lpstr>
      <vt:lpstr>Summary of our Process</vt:lpstr>
      <vt:lpstr>Summary of our Process</vt:lpstr>
      <vt:lpstr>Summary of our Process</vt:lpstr>
      <vt:lpstr>Summary of our Process</vt:lpstr>
      <vt:lpstr>Summary of our Process</vt:lpstr>
      <vt:lpstr>PowerPoint Presentation</vt:lpstr>
      <vt:lpstr>PowerPoint Presentation</vt:lpstr>
      <vt:lpstr>Summary of our Process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K-4 Mathematics Material Review</dc:title>
  <dc:creator>Galloway, Nicole</dc:creator>
  <cp:lastModifiedBy>Galloway, Nicole</cp:lastModifiedBy>
  <cp:revision>2</cp:revision>
  <dcterms:modified xsi:type="dcterms:W3CDTF">2019-03-26T00:25:42Z</dcterms:modified>
</cp:coreProperties>
</file>